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0" r:id="rId5"/>
  </p:sldMasterIdLst>
  <p:sldIdLst>
    <p:sldId id="256" r:id="rId6"/>
    <p:sldId id="274" r:id="rId7"/>
    <p:sldId id="276" r:id="rId8"/>
    <p:sldId id="259" r:id="rId9"/>
    <p:sldId id="261" r:id="rId10"/>
    <p:sldId id="262" r:id="rId11"/>
    <p:sldId id="260" r:id="rId12"/>
    <p:sldId id="263" r:id="rId13"/>
    <p:sldId id="264" r:id="rId14"/>
    <p:sldId id="265" r:id="rId15"/>
    <p:sldId id="266" r:id="rId16"/>
    <p:sldId id="272" r:id="rId17"/>
    <p:sldId id="267" r:id="rId18"/>
    <p:sldId id="268" r:id="rId19"/>
    <p:sldId id="269" r:id="rId20"/>
    <p:sldId id="27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C94039-9CED-428B-B22B-E8913450F7D1}" v="162" dt="2023-05-01T05:43:51.5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A6A15-6E39-4FFA-B5DC-89EB633E6DC2}"/>
              </a:ext>
            </a:extLst>
          </p:cNvPr>
          <p:cNvSpPr>
            <a:spLocks noGrp="1"/>
          </p:cNvSpPr>
          <p:nvPr>
            <p:ph type="ctrTitle"/>
          </p:nvPr>
        </p:nvSpPr>
        <p:spPr>
          <a:xfrm>
            <a:off x="1638300" y="1371600"/>
            <a:ext cx="8127574" cy="2736443"/>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9A169311-3201-45EC-B973-82EC27DA529A}"/>
              </a:ext>
            </a:extLst>
          </p:cNvPr>
          <p:cNvSpPr>
            <a:spLocks noGrp="1"/>
          </p:cNvSpPr>
          <p:nvPr>
            <p:ph type="subTitle" idx="1"/>
          </p:nvPr>
        </p:nvSpPr>
        <p:spPr>
          <a:xfrm>
            <a:off x="1638300" y="4299358"/>
            <a:ext cx="8127574" cy="1187042"/>
          </a:xfrm>
        </p:spPr>
        <p:txBody>
          <a:bodyPr>
            <a:normAutofit/>
          </a:bodyPr>
          <a:lstStyle>
            <a:lvl1pPr marL="0" indent="0" algn="l">
              <a:buNone/>
              <a:defRPr sz="1800" cap="all" spc="2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29AE4B9-EDEF-4A2C-B464-332C5C624F1D}"/>
              </a:ext>
            </a:extLst>
          </p:cNvPr>
          <p:cNvSpPr>
            <a:spLocks noGrp="1"/>
          </p:cNvSpPr>
          <p:nvPr>
            <p:ph type="dt" sz="half" idx="10"/>
          </p:nvPr>
        </p:nvSpPr>
        <p:spPr/>
        <p:txBody>
          <a:bodyPr/>
          <a:lstStyle/>
          <a:p>
            <a:fld id="{B6D41BCC-AD73-4203-A5A6-E62EB28B0FE6}" type="datetimeFigureOut">
              <a:rPr lang="en-US" smtClean="0"/>
              <a:t>5/3/2023</a:t>
            </a:fld>
            <a:endParaRPr lang="en-US"/>
          </a:p>
        </p:txBody>
      </p:sp>
      <p:sp>
        <p:nvSpPr>
          <p:cNvPr id="5" name="Footer Placeholder 4">
            <a:extLst>
              <a:ext uri="{FF2B5EF4-FFF2-40B4-BE49-F238E27FC236}">
                <a16:creationId xmlns:a16="http://schemas.microsoft.com/office/drawing/2014/main" id="{62B4C951-4861-4549-8E72-CEECA89E4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E1401-5637-41BC-AC21-891056450A2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656451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D0E6-AD36-493C-9DC3-5ACC2059EC93}"/>
              </a:ext>
            </a:extLst>
          </p:cNvPr>
          <p:cNvSpPr>
            <a:spLocks noGrp="1"/>
          </p:cNvSpPr>
          <p:nvPr>
            <p:ph type="title"/>
          </p:nvPr>
        </p:nvSpPr>
        <p:spPr>
          <a:xfrm>
            <a:off x="1638299" y="685800"/>
            <a:ext cx="8915402" cy="1371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0B8558-FA83-4F6C-A6D1-2DF9D3F74BD6}"/>
              </a:ext>
            </a:extLst>
          </p:cNvPr>
          <p:cNvSpPr>
            <a:spLocks noGrp="1"/>
          </p:cNvSpPr>
          <p:nvPr>
            <p:ph type="body" orient="vert" idx="1"/>
          </p:nvPr>
        </p:nvSpPr>
        <p:spPr>
          <a:xfrm>
            <a:off x="1638299" y="2057399"/>
            <a:ext cx="8915401" cy="41148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6DE619-0CC6-4480-ABDE-277D36BDFCBB}"/>
              </a:ext>
            </a:extLst>
          </p:cNvPr>
          <p:cNvSpPr>
            <a:spLocks noGrp="1"/>
          </p:cNvSpPr>
          <p:nvPr>
            <p:ph type="dt" sz="half" idx="10"/>
          </p:nvPr>
        </p:nvSpPr>
        <p:spPr/>
        <p:txBody>
          <a:bodyPr/>
          <a:lstStyle/>
          <a:p>
            <a:fld id="{B6D41BCC-AD73-4203-A5A6-E62EB28B0FE6}" type="datetimeFigureOut">
              <a:rPr lang="en-US" smtClean="0"/>
              <a:t>5/3/2023</a:t>
            </a:fld>
            <a:endParaRPr lang="en-US"/>
          </a:p>
        </p:txBody>
      </p:sp>
      <p:sp>
        <p:nvSpPr>
          <p:cNvPr id="5" name="Footer Placeholder 4">
            <a:extLst>
              <a:ext uri="{FF2B5EF4-FFF2-40B4-BE49-F238E27FC236}">
                <a16:creationId xmlns:a16="http://schemas.microsoft.com/office/drawing/2014/main" id="{140791E6-BE35-4ECA-8AD1-E8EC09B856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94606-B928-42D6-85CC-9576F60E3B5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009741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F18D8A-5002-491C-922A-E9624E2DBD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5882C6-2BE9-4E25-B8BB-A2346A2B0B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BEFF9-B3BC-4C07-BF6C-2E3C91B54B78}"/>
              </a:ext>
            </a:extLst>
          </p:cNvPr>
          <p:cNvSpPr>
            <a:spLocks noGrp="1"/>
          </p:cNvSpPr>
          <p:nvPr>
            <p:ph type="dt" sz="half" idx="10"/>
          </p:nvPr>
        </p:nvSpPr>
        <p:spPr/>
        <p:txBody>
          <a:bodyPr/>
          <a:lstStyle/>
          <a:p>
            <a:fld id="{B6D41BCC-AD73-4203-A5A6-E62EB28B0FE6}" type="datetimeFigureOut">
              <a:rPr lang="en-US" smtClean="0"/>
              <a:t>5/3/2023</a:t>
            </a:fld>
            <a:endParaRPr lang="en-US"/>
          </a:p>
        </p:txBody>
      </p:sp>
      <p:sp>
        <p:nvSpPr>
          <p:cNvPr id="5" name="Footer Placeholder 4">
            <a:extLst>
              <a:ext uri="{FF2B5EF4-FFF2-40B4-BE49-F238E27FC236}">
                <a16:creationId xmlns:a16="http://schemas.microsoft.com/office/drawing/2014/main" id="{CE0F4CF6-CDF1-4AFD-8319-71FD4FED4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1A026-57F4-47F7-B4F0-E0D48E0126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626415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D41BCC-AD73-4203-A5A6-E62EB28B0FE6}" type="datetimeFigureOut">
              <a:rPr lang="en-US" smtClean="0"/>
              <a:t>5/3/2023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D637F8FC-4B86-4690-8888-22AB2F781BEF}"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9793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D41BCC-AD73-4203-A5A6-E62EB28B0FE6}"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9770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D41BCC-AD73-4203-A5A6-E62EB28B0FE6}"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1413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D41BCC-AD73-4203-A5A6-E62EB28B0FE6}" type="datetimeFigureOut">
              <a:rPr lang="en-US" smtClean="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37F8FC-4B86-4690-8888-22AB2F781BEF}"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461589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D41BCC-AD73-4203-A5A6-E62EB28B0FE6}" type="datetimeFigureOut">
              <a:rPr lang="en-US" smtClean="0"/>
              <a:t>5/3/2023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37F8FC-4B86-4690-8888-22AB2F781BEF}"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21904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D41BCC-AD73-4203-A5A6-E62EB28B0FE6}" type="datetimeFigureOut">
              <a:rPr lang="en-US" smtClean="0"/>
              <a:t>5/3/2023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37F8FC-4B86-4690-8888-22AB2F781BEF}"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3351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D41BCC-AD73-4203-A5A6-E62EB28B0FE6}" type="datetimeFigureOut">
              <a:rPr lang="en-US" smtClean="0"/>
              <a:t>5/3/2023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690362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D41BCC-AD73-4203-A5A6-E62EB28B0FE6}" type="datetimeFigureOut">
              <a:rPr lang="en-US" smtClean="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37F8FC-4B86-4690-8888-22AB2F781BEF}"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44084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3747-9ADB-4FCC-89CE-6E84D13475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AEC9C6-5D7D-4249-8820-D4C99D0AE825}"/>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1F35F7-46A1-40A9-ACD7-C4923992674A}"/>
              </a:ext>
            </a:extLst>
          </p:cNvPr>
          <p:cNvSpPr>
            <a:spLocks noGrp="1"/>
          </p:cNvSpPr>
          <p:nvPr>
            <p:ph type="dt" sz="half" idx="10"/>
          </p:nvPr>
        </p:nvSpPr>
        <p:spPr/>
        <p:txBody>
          <a:bodyPr/>
          <a:lstStyle/>
          <a:p>
            <a:fld id="{B6D41BCC-AD73-4203-A5A6-E62EB28B0FE6}" type="datetimeFigureOut">
              <a:rPr lang="en-US" smtClean="0"/>
              <a:t>5/3/2023</a:t>
            </a:fld>
            <a:endParaRPr lang="en-US"/>
          </a:p>
        </p:txBody>
      </p:sp>
      <p:sp>
        <p:nvSpPr>
          <p:cNvPr id="5" name="Footer Placeholder 4">
            <a:extLst>
              <a:ext uri="{FF2B5EF4-FFF2-40B4-BE49-F238E27FC236}">
                <a16:creationId xmlns:a16="http://schemas.microsoft.com/office/drawing/2014/main" id="{FA345637-B780-4999-A87D-0039BC5A9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9777F-E471-4CC5-B27B-137CB061E2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8736096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6D41BCC-AD73-4203-A5A6-E62EB28B0FE6}" type="datetimeFigureOut">
              <a:rPr lang="en-US" smtClean="0"/>
              <a:t>5/3/2023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D637F8FC-4B86-4690-8888-22AB2F781BEF}"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39637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D41BCC-AD73-4203-A5A6-E62EB28B0FE6}"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41948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D41BCC-AD73-4203-A5A6-E62EB28B0FE6}" type="datetimeFigureOut">
              <a:rPr lang="en-US" smtClean="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5325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CB1D-064E-46DE-B533-7CDA331EEB61}"/>
              </a:ext>
            </a:extLst>
          </p:cNvPr>
          <p:cNvSpPr>
            <a:spLocks noGrp="1"/>
          </p:cNvSpPr>
          <p:nvPr>
            <p:ph type="title"/>
          </p:nvPr>
        </p:nvSpPr>
        <p:spPr>
          <a:xfrm>
            <a:off x="1638300" y="2748406"/>
            <a:ext cx="8115300" cy="2737994"/>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5FD222C0-D002-4A94-BAFF-FD1A1CCA64CE}"/>
              </a:ext>
            </a:extLst>
          </p:cNvPr>
          <p:cNvSpPr>
            <a:spLocks noGrp="1"/>
          </p:cNvSpPr>
          <p:nvPr>
            <p:ph type="body" idx="1"/>
          </p:nvPr>
        </p:nvSpPr>
        <p:spPr>
          <a:xfrm>
            <a:off x="1638300" y="1371600"/>
            <a:ext cx="8115300" cy="1333272"/>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53E7D7E-EC9F-4AA5-A559-EF556C6AD5EE}"/>
              </a:ext>
            </a:extLst>
          </p:cNvPr>
          <p:cNvSpPr>
            <a:spLocks noGrp="1"/>
          </p:cNvSpPr>
          <p:nvPr>
            <p:ph type="dt" sz="half" idx="10"/>
          </p:nvPr>
        </p:nvSpPr>
        <p:spPr/>
        <p:txBody>
          <a:bodyPr/>
          <a:lstStyle/>
          <a:p>
            <a:fld id="{B6D41BCC-AD73-4203-A5A6-E62EB28B0FE6}" type="datetimeFigureOut">
              <a:rPr lang="en-US" smtClean="0"/>
              <a:t>5/3/2023</a:t>
            </a:fld>
            <a:endParaRPr lang="en-US"/>
          </a:p>
        </p:txBody>
      </p:sp>
      <p:sp>
        <p:nvSpPr>
          <p:cNvPr id="5" name="Footer Placeholder 4">
            <a:extLst>
              <a:ext uri="{FF2B5EF4-FFF2-40B4-BE49-F238E27FC236}">
                <a16:creationId xmlns:a16="http://schemas.microsoft.com/office/drawing/2014/main" id="{2677A8EE-88C1-400C-A23F-656DC76B9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245A4-F9C6-44E9-929F-78C657C8B651}"/>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833820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34F-B65E-4FA0-87E8-8890F482B383}"/>
              </a:ext>
            </a:extLst>
          </p:cNvPr>
          <p:cNvSpPr>
            <a:spLocks noGrp="1"/>
          </p:cNvSpPr>
          <p:nvPr>
            <p:ph type="title"/>
          </p:nvPr>
        </p:nvSpPr>
        <p:spPr>
          <a:xfrm>
            <a:off x="1638299" y="685800"/>
            <a:ext cx="9382348" cy="13716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625A67-10CA-4531-93E1-39892C087E0B}"/>
              </a:ext>
            </a:extLst>
          </p:cNvPr>
          <p:cNvSpPr>
            <a:spLocks noGrp="1"/>
          </p:cNvSpPr>
          <p:nvPr>
            <p:ph sz="half" idx="1"/>
          </p:nvPr>
        </p:nvSpPr>
        <p:spPr>
          <a:xfrm>
            <a:off x="1638297" y="2057400"/>
            <a:ext cx="4553103" cy="41250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622BE36-0CAF-4D92-9AC2-9249276B96F2}"/>
              </a:ext>
            </a:extLst>
          </p:cNvPr>
          <p:cNvSpPr>
            <a:spLocks noGrp="1"/>
          </p:cNvSpPr>
          <p:nvPr>
            <p:ph sz="half" idx="2"/>
          </p:nvPr>
        </p:nvSpPr>
        <p:spPr>
          <a:xfrm>
            <a:off x="6477000" y="2057400"/>
            <a:ext cx="4543647" cy="4125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C36479-3B04-43BD-9B59-DBF6CA2BF814}"/>
              </a:ext>
            </a:extLst>
          </p:cNvPr>
          <p:cNvSpPr>
            <a:spLocks noGrp="1"/>
          </p:cNvSpPr>
          <p:nvPr>
            <p:ph type="dt" sz="half" idx="10"/>
          </p:nvPr>
        </p:nvSpPr>
        <p:spPr/>
        <p:txBody>
          <a:bodyPr/>
          <a:lstStyle/>
          <a:p>
            <a:fld id="{B6D41BCC-AD73-4203-A5A6-E62EB28B0FE6}" type="datetimeFigureOut">
              <a:rPr lang="en-US" smtClean="0"/>
              <a:t>5/3/2023</a:t>
            </a:fld>
            <a:endParaRPr lang="en-US"/>
          </a:p>
        </p:txBody>
      </p:sp>
      <p:sp>
        <p:nvSpPr>
          <p:cNvPr id="6" name="Footer Placeholder 5">
            <a:extLst>
              <a:ext uri="{FF2B5EF4-FFF2-40B4-BE49-F238E27FC236}">
                <a16:creationId xmlns:a16="http://schemas.microsoft.com/office/drawing/2014/main" id="{0CFD4449-57DB-41D2-B49E-694E7C13FA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60CC2C-E50B-47D2-B62F-D5C4C9CDA7E8}"/>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46189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530B-D0F2-4FC4-A10F-1E54EF82C877}"/>
              </a:ext>
            </a:extLst>
          </p:cNvPr>
          <p:cNvSpPr>
            <a:spLocks noGrp="1"/>
          </p:cNvSpPr>
          <p:nvPr>
            <p:ph type="title"/>
          </p:nvPr>
        </p:nvSpPr>
        <p:spPr>
          <a:xfrm>
            <a:off x="1638300" y="755118"/>
            <a:ext cx="9378304" cy="122276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868865C-9D06-4FA3-BA3D-7187BB41B576}"/>
              </a:ext>
            </a:extLst>
          </p:cNvPr>
          <p:cNvSpPr>
            <a:spLocks noGrp="1"/>
          </p:cNvSpPr>
          <p:nvPr>
            <p:ph type="body" idx="1"/>
          </p:nvPr>
        </p:nvSpPr>
        <p:spPr>
          <a:xfrm>
            <a:off x="1638300"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F656570-8F97-4B7E-A805-96925AC4781F}"/>
              </a:ext>
            </a:extLst>
          </p:cNvPr>
          <p:cNvSpPr>
            <a:spLocks noGrp="1"/>
          </p:cNvSpPr>
          <p:nvPr>
            <p:ph sz="half" idx="2"/>
          </p:nvPr>
        </p:nvSpPr>
        <p:spPr>
          <a:xfrm>
            <a:off x="1638300" y="2748405"/>
            <a:ext cx="4529391" cy="34412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4057EF54-F63F-4730-99EE-0E472578F512}"/>
              </a:ext>
            </a:extLst>
          </p:cNvPr>
          <p:cNvSpPr>
            <a:spLocks noGrp="1"/>
          </p:cNvSpPr>
          <p:nvPr>
            <p:ph type="body" sz="quarter" idx="3"/>
          </p:nvPr>
        </p:nvSpPr>
        <p:spPr>
          <a:xfrm>
            <a:off x="6487213" y="2034147"/>
            <a:ext cx="4529391" cy="681591"/>
          </a:xfrm>
        </p:spPr>
        <p:txBody>
          <a:bodyPr anchor="b">
            <a:normAutofit/>
          </a:bodyPr>
          <a:lstStyle>
            <a:lvl1pPr marL="0" indent="0">
              <a:buNone/>
              <a:defRPr sz="1800" b="1" cap="all" spc="2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908453E-B012-4889-9F49-E1351532ADF2}"/>
              </a:ext>
            </a:extLst>
          </p:cNvPr>
          <p:cNvSpPr>
            <a:spLocks noGrp="1"/>
          </p:cNvSpPr>
          <p:nvPr>
            <p:ph sz="quarter" idx="4"/>
          </p:nvPr>
        </p:nvSpPr>
        <p:spPr>
          <a:xfrm>
            <a:off x="6487213" y="2748405"/>
            <a:ext cx="4529391" cy="34412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E89FC47A-8514-4C98-B1BE-FF6CC666C580}"/>
              </a:ext>
            </a:extLst>
          </p:cNvPr>
          <p:cNvSpPr>
            <a:spLocks noGrp="1"/>
          </p:cNvSpPr>
          <p:nvPr>
            <p:ph type="dt" sz="half" idx="10"/>
          </p:nvPr>
        </p:nvSpPr>
        <p:spPr/>
        <p:txBody>
          <a:bodyPr/>
          <a:lstStyle/>
          <a:p>
            <a:fld id="{B6D41BCC-AD73-4203-A5A6-E62EB28B0FE6}" type="datetimeFigureOut">
              <a:rPr lang="en-US" smtClean="0"/>
              <a:t>5/3/2023</a:t>
            </a:fld>
            <a:endParaRPr lang="en-US"/>
          </a:p>
        </p:txBody>
      </p:sp>
      <p:sp>
        <p:nvSpPr>
          <p:cNvPr id="8" name="Footer Placeholder 7">
            <a:extLst>
              <a:ext uri="{FF2B5EF4-FFF2-40B4-BE49-F238E27FC236}">
                <a16:creationId xmlns:a16="http://schemas.microsoft.com/office/drawing/2014/main" id="{CED4301A-D375-4163-9488-27A9CDC6FD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D6105-4A37-4D4B-9BE8-715FB732C92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818731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007F-6649-4D23-8869-C1CC29D009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8B85A1-41F9-4BC1-9C40-3E5D5C0425BF}"/>
              </a:ext>
            </a:extLst>
          </p:cNvPr>
          <p:cNvSpPr>
            <a:spLocks noGrp="1"/>
          </p:cNvSpPr>
          <p:nvPr>
            <p:ph type="dt" sz="half" idx="10"/>
          </p:nvPr>
        </p:nvSpPr>
        <p:spPr/>
        <p:txBody>
          <a:bodyPr/>
          <a:lstStyle/>
          <a:p>
            <a:fld id="{B6D41BCC-AD73-4203-A5A6-E62EB28B0FE6}" type="datetimeFigureOut">
              <a:rPr lang="en-US" smtClean="0"/>
              <a:t>5/3/2023</a:t>
            </a:fld>
            <a:endParaRPr lang="en-US"/>
          </a:p>
        </p:txBody>
      </p:sp>
      <p:sp>
        <p:nvSpPr>
          <p:cNvPr id="4" name="Footer Placeholder 3">
            <a:extLst>
              <a:ext uri="{FF2B5EF4-FFF2-40B4-BE49-F238E27FC236}">
                <a16:creationId xmlns:a16="http://schemas.microsoft.com/office/drawing/2014/main" id="{97B23774-EAA9-47ED-87EF-EE2B29A2580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526550-DD4D-45E2-8916-8314C5D0680D}"/>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022984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35FACD-1A4D-49F3-8EA8-21B5C1A6A258}"/>
              </a:ext>
            </a:extLst>
          </p:cNvPr>
          <p:cNvSpPr>
            <a:spLocks noGrp="1"/>
          </p:cNvSpPr>
          <p:nvPr>
            <p:ph type="dt" sz="half" idx="10"/>
          </p:nvPr>
        </p:nvSpPr>
        <p:spPr/>
        <p:txBody>
          <a:bodyPr/>
          <a:lstStyle/>
          <a:p>
            <a:fld id="{B6D41BCC-AD73-4203-A5A6-E62EB28B0FE6}" type="datetimeFigureOut">
              <a:rPr lang="en-US" smtClean="0"/>
              <a:t>5/3/2023</a:t>
            </a:fld>
            <a:endParaRPr lang="en-US"/>
          </a:p>
        </p:txBody>
      </p:sp>
      <p:sp>
        <p:nvSpPr>
          <p:cNvPr id="3" name="Footer Placeholder 2">
            <a:extLst>
              <a:ext uri="{FF2B5EF4-FFF2-40B4-BE49-F238E27FC236}">
                <a16:creationId xmlns:a16="http://schemas.microsoft.com/office/drawing/2014/main" id="{C4FFD9DD-0E4E-4C36-AF85-B3EAD7FE61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E6F4C8-14FA-4405-85EE-ABF53FB0377C}"/>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09618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E7C28-5DEE-493D-ABAD-38E4F2D75924}"/>
              </a:ext>
            </a:extLst>
          </p:cNvPr>
          <p:cNvSpPr>
            <a:spLocks noGrp="1"/>
          </p:cNvSpPr>
          <p:nvPr>
            <p:ph type="title"/>
          </p:nvPr>
        </p:nvSpPr>
        <p:spPr>
          <a:xfrm>
            <a:off x="1225621" y="1085481"/>
            <a:ext cx="3651180" cy="1657719"/>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1A5E79C5-E567-4F12-96B8-8BBEAE3D8B9F}"/>
              </a:ext>
            </a:extLst>
          </p:cNvPr>
          <p:cNvSpPr>
            <a:spLocks noGrp="1"/>
          </p:cNvSpPr>
          <p:nvPr>
            <p:ph idx="1"/>
          </p:nvPr>
        </p:nvSpPr>
        <p:spPr>
          <a:xfrm>
            <a:off x="5676900" y="1132676"/>
            <a:ext cx="5289480" cy="4728374"/>
          </a:xfrm>
        </p:spPr>
        <p:txBody>
          <a:bodyPr/>
          <a:lstStyle>
            <a:lvl1pPr>
              <a:lnSpc>
                <a:spcPct val="110000"/>
              </a:lnSpc>
              <a:defRPr sz="3200"/>
            </a:lvl1pPr>
            <a:lvl2pPr>
              <a:lnSpc>
                <a:spcPct val="110000"/>
              </a:lnSpc>
              <a:defRPr sz="2800"/>
            </a:lvl2pPr>
            <a:lvl3pPr>
              <a:lnSpc>
                <a:spcPct val="110000"/>
              </a:lnSpc>
              <a:defRPr sz="2400"/>
            </a:lvl3pPr>
            <a:lvl4pPr>
              <a:lnSpc>
                <a:spcPct val="110000"/>
              </a:lnSpc>
              <a:defRPr sz="2000"/>
            </a:lvl4pPr>
            <a:lvl5pPr>
              <a:lnSpc>
                <a:spcPct val="110000"/>
              </a:lnSpc>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733DF7F-0B5C-40CE-A65F-779FA7EFBF1C}"/>
              </a:ext>
            </a:extLst>
          </p:cNvPr>
          <p:cNvSpPr>
            <a:spLocks noGrp="1"/>
          </p:cNvSpPr>
          <p:nvPr>
            <p:ph type="body" sz="half" idx="2"/>
          </p:nvPr>
        </p:nvSpPr>
        <p:spPr>
          <a:xfrm>
            <a:off x="1225621" y="2748406"/>
            <a:ext cx="365118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022248C-1826-4833-9592-383B5873AECA}"/>
              </a:ext>
            </a:extLst>
          </p:cNvPr>
          <p:cNvSpPr>
            <a:spLocks noGrp="1"/>
          </p:cNvSpPr>
          <p:nvPr>
            <p:ph type="dt" sz="half" idx="10"/>
          </p:nvPr>
        </p:nvSpPr>
        <p:spPr/>
        <p:txBody>
          <a:bodyPr/>
          <a:lstStyle/>
          <a:p>
            <a:fld id="{B6D41BCC-AD73-4203-A5A6-E62EB28B0FE6}" type="datetimeFigureOut">
              <a:rPr lang="en-US" smtClean="0"/>
              <a:t>5/3/2023</a:t>
            </a:fld>
            <a:endParaRPr lang="en-US"/>
          </a:p>
        </p:txBody>
      </p:sp>
      <p:sp>
        <p:nvSpPr>
          <p:cNvPr id="6" name="Footer Placeholder 5">
            <a:extLst>
              <a:ext uri="{FF2B5EF4-FFF2-40B4-BE49-F238E27FC236}">
                <a16:creationId xmlns:a16="http://schemas.microsoft.com/office/drawing/2014/main" id="{E80219DC-2646-42AD-897A-EB765DCBE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238D7-4EEA-475B-B1CA-C44B89BEA304}"/>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935280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65BE-C907-4660-A586-71C6A1D101EC}"/>
              </a:ext>
            </a:extLst>
          </p:cNvPr>
          <p:cNvSpPr>
            <a:spLocks noGrp="1"/>
          </p:cNvSpPr>
          <p:nvPr>
            <p:ph type="title"/>
          </p:nvPr>
        </p:nvSpPr>
        <p:spPr>
          <a:xfrm>
            <a:off x="1219200" y="1085481"/>
            <a:ext cx="3657600" cy="1657719"/>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044C8A9-67DF-419C-B2FC-3A879CCEF393}"/>
              </a:ext>
            </a:extLst>
          </p:cNvPr>
          <p:cNvSpPr>
            <a:spLocks noGrp="1"/>
          </p:cNvSpPr>
          <p:nvPr>
            <p:ph type="pic" idx="1"/>
          </p:nvPr>
        </p:nvSpPr>
        <p:spPr>
          <a:xfrm>
            <a:off x="5676900" y="1061885"/>
            <a:ext cx="5331069" cy="477556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DA94A1-3058-402A-9C3F-2F210D91D990}"/>
              </a:ext>
            </a:extLst>
          </p:cNvPr>
          <p:cNvSpPr>
            <a:spLocks noGrp="1"/>
          </p:cNvSpPr>
          <p:nvPr>
            <p:ph type="body" sz="half" idx="2"/>
          </p:nvPr>
        </p:nvSpPr>
        <p:spPr>
          <a:xfrm>
            <a:off x="1219200" y="2748406"/>
            <a:ext cx="3657600" cy="3112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BC3CA50-C8D8-4F83-B2F6-BCE825866405}"/>
              </a:ext>
            </a:extLst>
          </p:cNvPr>
          <p:cNvSpPr>
            <a:spLocks noGrp="1"/>
          </p:cNvSpPr>
          <p:nvPr>
            <p:ph type="dt" sz="half" idx="10"/>
          </p:nvPr>
        </p:nvSpPr>
        <p:spPr/>
        <p:txBody>
          <a:bodyPr/>
          <a:lstStyle/>
          <a:p>
            <a:fld id="{B6D41BCC-AD73-4203-A5A6-E62EB28B0FE6}" type="datetimeFigureOut">
              <a:rPr lang="en-US" smtClean="0"/>
              <a:t>5/3/2023</a:t>
            </a:fld>
            <a:endParaRPr lang="en-US"/>
          </a:p>
        </p:txBody>
      </p:sp>
      <p:sp>
        <p:nvSpPr>
          <p:cNvPr id="6" name="Footer Placeholder 5">
            <a:extLst>
              <a:ext uri="{FF2B5EF4-FFF2-40B4-BE49-F238E27FC236}">
                <a16:creationId xmlns:a16="http://schemas.microsoft.com/office/drawing/2014/main" id="{057E5BE3-7B02-4281-BD90-C1FAAF636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E256D-ACD5-438F-BA6F-605E5260E2E6}"/>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044470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31A689-589E-4A73-9313-EF44F7E4E6BA}"/>
              </a:ext>
            </a:extLst>
          </p:cNvPr>
          <p:cNvSpPr>
            <a:spLocks noGrp="1"/>
          </p:cNvSpPr>
          <p:nvPr>
            <p:ph type="title"/>
          </p:nvPr>
        </p:nvSpPr>
        <p:spPr>
          <a:xfrm>
            <a:off x="1638299" y="685800"/>
            <a:ext cx="8915402" cy="13716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B2B11B8-9E77-4144-B9C1-FD164D9A11A6}"/>
              </a:ext>
            </a:extLst>
          </p:cNvPr>
          <p:cNvSpPr>
            <a:spLocks noGrp="1"/>
          </p:cNvSpPr>
          <p:nvPr>
            <p:ph type="body" idx="1"/>
          </p:nvPr>
        </p:nvSpPr>
        <p:spPr>
          <a:xfrm>
            <a:off x="1638300" y="2057400"/>
            <a:ext cx="8915402" cy="413725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D06E4CC-CF79-4C8D-9E5F-1BB517435A6F}"/>
              </a:ext>
            </a:extLst>
          </p:cNvPr>
          <p:cNvSpPr>
            <a:spLocks noGrp="1"/>
          </p:cNvSpPr>
          <p:nvPr>
            <p:ph type="dt" sz="half" idx="2"/>
          </p:nvPr>
        </p:nvSpPr>
        <p:spPr>
          <a:xfrm rot="5400000">
            <a:off x="-1001475" y="1517536"/>
            <a:ext cx="2801123" cy="365125"/>
          </a:xfrm>
          <a:prstGeom prst="rect">
            <a:avLst/>
          </a:prstGeom>
        </p:spPr>
        <p:txBody>
          <a:bodyPr vert="horz" lIns="91440" tIns="45720" rIns="91440" bIns="45720" rtlCol="0" anchor="ctr"/>
          <a:lstStyle>
            <a:lvl1pPr algn="l">
              <a:defRPr sz="800" cap="all" spc="100" baseline="0">
                <a:solidFill>
                  <a:schemeClr val="tx1"/>
                </a:solidFill>
              </a:defRPr>
            </a:lvl1pPr>
          </a:lstStyle>
          <a:p>
            <a:fld id="{B6D41BCC-AD73-4203-A5A6-E62EB28B0FE6}" type="datetimeFigureOut">
              <a:rPr lang="en-US" smtClean="0"/>
              <a:pPr/>
              <a:t>5/3/2023</a:t>
            </a:fld>
            <a:endParaRPr lang="en-US"/>
          </a:p>
        </p:txBody>
      </p:sp>
      <p:sp>
        <p:nvSpPr>
          <p:cNvPr id="5" name="Footer Placeholder 4">
            <a:extLst>
              <a:ext uri="{FF2B5EF4-FFF2-40B4-BE49-F238E27FC236}">
                <a16:creationId xmlns:a16="http://schemas.microsoft.com/office/drawing/2014/main" id="{E3D79449-05F6-4BC7-95DF-F04E1F161498}"/>
              </a:ext>
            </a:extLst>
          </p:cNvPr>
          <p:cNvSpPr>
            <a:spLocks noGrp="1"/>
          </p:cNvSpPr>
          <p:nvPr>
            <p:ph type="ftr" sz="quarter" idx="3"/>
          </p:nvPr>
        </p:nvSpPr>
        <p:spPr>
          <a:xfrm rot="5400000">
            <a:off x="10118764" y="4237870"/>
            <a:ext cx="3344053" cy="365125"/>
          </a:xfrm>
          <a:prstGeom prst="rect">
            <a:avLst/>
          </a:prstGeom>
        </p:spPr>
        <p:txBody>
          <a:bodyPr vert="horz" lIns="91440" tIns="45720" rIns="91440" bIns="45720" rtlCol="0" anchor="ctr"/>
          <a:lstStyle>
            <a:lvl1pPr algn="r">
              <a:defRPr sz="800" cap="all" spc="1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E9317FE5-2D1F-4ECC-9460-08145C3BB933}"/>
              </a:ext>
            </a:extLst>
          </p:cNvPr>
          <p:cNvSpPr>
            <a:spLocks noGrp="1"/>
          </p:cNvSpPr>
          <p:nvPr>
            <p:ph type="sldNum" sz="quarter" idx="4"/>
          </p:nvPr>
        </p:nvSpPr>
        <p:spPr>
          <a:xfrm>
            <a:off x="11228877" y="6319138"/>
            <a:ext cx="710647" cy="365125"/>
          </a:xfrm>
          <a:prstGeom prst="rect">
            <a:avLst/>
          </a:prstGeom>
        </p:spPr>
        <p:txBody>
          <a:bodyPr vert="horz" lIns="91440" tIns="45720" rIns="91440" bIns="45720" rtlCol="0" anchor="ctr"/>
          <a:lstStyle>
            <a:lvl1pPr algn="r">
              <a:defRPr sz="800" cap="all" spc="100" baseline="0">
                <a:solidFill>
                  <a:schemeClr val="tx1"/>
                </a:solidFill>
              </a:defRPr>
            </a:lvl1pPr>
          </a:lstStyle>
          <a:p>
            <a:fld id="{D637F8FC-4B86-4690-8888-22AB2F781BEF}" type="slidenum">
              <a:rPr lang="en-US" smtClean="0"/>
              <a:pPr/>
              <a:t>‹#›</a:t>
            </a:fld>
            <a:endParaRPr lang="en-US"/>
          </a:p>
        </p:txBody>
      </p:sp>
    </p:spTree>
    <p:extLst>
      <p:ext uri="{BB962C8B-B14F-4D97-AF65-F5344CB8AC3E}">
        <p14:creationId xmlns:p14="http://schemas.microsoft.com/office/powerpoint/2010/main" val="51720481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6D41BCC-AD73-4203-A5A6-E62EB28B0FE6}" type="datetimeFigureOut">
              <a:rPr lang="en-US" smtClean="0"/>
              <a:pPr/>
              <a:t>5/3/2023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637F8FC-4B86-4690-8888-22AB2F781BEF}" type="slidenum">
              <a:rPr lang="en-US" smtClean="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63615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44DFB53-C7FE-4BC7-BA96-83262BE09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Video 1" descr="Overhead Projector">
            <a:extLst>
              <a:ext uri="{FF2B5EF4-FFF2-40B4-BE49-F238E27FC236}">
                <a16:creationId xmlns:a16="http://schemas.microsoft.com/office/drawing/2014/main" id="{D4009FB9-F779-8842-2171-AECFE3D86A6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160"/>
          <a:stretch/>
        </p:blipFill>
        <p:spPr>
          <a:xfrm>
            <a:off x="20" y="0"/>
            <a:ext cx="12191980" cy="6866457"/>
          </a:xfrm>
          <a:prstGeom prst="rect">
            <a:avLst/>
          </a:prstGeom>
        </p:spPr>
      </p:pic>
      <p:sp>
        <p:nvSpPr>
          <p:cNvPr id="12" name="Rectangle 11">
            <a:extLst>
              <a:ext uri="{FF2B5EF4-FFF2-40B4-BE49-F238E27FC236}">
                <a16:creationId xmlns:a16="http://schemas.microsoft.com/office/drawing/2014/main" id="{A7D5870E-E672-4599-965A-BEC1D0E65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20787"/>
            <a:ext cx="12192000" cy="4537214"/>
          </a:xfrm>
          <a:prstGeom prst="rect">
            <a:avLst/>
          </a:prstGeom>
          <a:gradFill flip="none" rotWithShape="1">
            <a:gsLst>
              <a:gs pos="0">
                <a:srgbClr val="000000">
                  <a:alpha val="0"/>
                </a:srgbClr>
              </a:gs>
              <a:gs pos="56000">
                <a:srgbClr val="000000">
                  <a:alpha val="46000"/>
                </a:srgbClr>
              </a:gs>
              <a:gs pos="100000">
                <a:srgbClr val="000000">
                  <a:alpha val="5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7DD05F1-9403-262A-D717-3AA33AB7D7E9}"/>
              </a:ext>
            </a:extLst>
          </p:cNvPr>
          <p:cNvSpPr>
            <a:spLocks noGrp="1"/>
          </p:cNvSpPr>
          <p:nvPr>
            <p:ph type="ctrTitle"/>
          </p:nvPr>
        </p:nvSpPr>
        <p:spPr>
          <a:xfrm>
            <a:off x="520181" y="3722882"/>
            <a:ext cx="7620001" cy="2552759"/>
          </a:xfrm>
        </p:spPr>
        <p:txBody>
          <a:bodyPr>
            <a:normAutofit/>
          </a:bodyPr>
          <a:lstStyle/>
          <a:p>
            <a:r>
              <a:rPr lang="en-IN" dirty="0">
                <a:solidFill>
                  <a:srgbClr val="FFFFFF"/>
                </a:solidFill>
              </a:rPr>
              <a:t>Movie Recommendation System In Website</a:t>
            </a:r>
            <a:br>
              <a:rPr lang="en-IN" dirty="0">
                <a:solidFill>
                  <a:srgbClr val="FFFFFF"/>
                </a:solidFill>
              </a:rPr>
            </a:br>
            <a:r>
              <a:rPr lang="en-IN" sz="1600" dirty="0">
                <a:solidFill>
                  <a:srgbClr val="FFFFFF"/>
                </a:solidFill>
              </a:rPr>
              <a:t>-By </a:t>
            </a:r>
            <a:r>
              <a:rPr lang="en-IN" sz="1600" dirty="0" err="1">
                <a:solidFill>
                  <a:srgbClr val="FFFFFF"/>
                </a:solidFill>
              </a:rPr>
              <a:t>Raunak</a:t>
            </a:r>
            <a:r>
              <a:rPr lang="en-IN" sz="1600" dirty="0">
                <a:solidFill>
                  <a:srgbClr val="FFFFFF"/>
                </a:solidFill>
              </a:rPr>
              <a:t>(2101331520107)</a:t>
            </a:r>
            <a:br>
              <a:rPr lang="en-IN" sz="1600" dirty="0">
                <a:solidFill>
                  <a:srgbClr val="FFFFFF"/>
                </a:solidFill>
              </a:rPr>
            </a:br>
            <a:r>
              <a:rPr lang="en-IN" sz="1600" dirty="0">
                <a:solidFill>
                  <a:srgbClr val="FFFFFF"/>
                </a:solidFill>
              </a:rPr>
              <a:t>,Sourabh (2101331520127)</a:t>
            </a:r>
            <a:br>
              <a:rPr lang="en-IN" sz="1600" dirty="0">
                <a:solidFill>
                  <a:srgbClr val="FFFFFF"/>
                </a:solidFill>
              </a:rPr>
            </a:br>
            <a:r>
              <a:rPr lang="en-IN" sz="1600" dirty="0">
                <a:solidFill>
                  <a:srgbClr val="FFFFFF"/>
                </a:solidFill>
              </a:rPr>
              <a:t>,</a:t>
            </a:r>
            <a:r>
              <a:rPr lang="en-IN" sz="1600" dirty="0" err="1">
                <a:solidFill>
                  <a:srgbClr val="FFFFFF"/>
                </a:solidFill>
              </a:rPr>
              <a:t>Anush</a:t>
            </a:r>
            <a:r>
              <a:rPr lang="en-IN" sz="1600" dirty="0">
                <a:solidFill>
                  <a:srgbClr val="FFFFFF"/>
                </a:solidFill>
              </a:rPr>
              <a:t>(2101331520024)</a:t>
            </a:r>
            <a:endParaRPr lang="en-IN" dirty="0">
              <a:solidFill>
                <a:srgbClr val="FFFFFF"/>
              </a:solidFill>
            </a:endParaRPr>
          </a:p>
        </p:txBody>
      </p:sp>
    </p:spTree>
    <p:extLst>
      <p:ext uri="{BB962C8B-B14F-4D97-AF65-F5344CB8AC3E}">
        <p14:creationId xmlns:p14="http://schemas.microsoft.com/office/powerpoint/2010/main" val="157088536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mute="1">
                <p:cTn id="12" repeatCount="indefinite"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white coat&#10;&#10;Description automatically generated with medium confidence">
            <a:extLst>
              <a:ext uri="{FF2B5EF4-FFF2-40B4-BE49-F238E27FC236}">
                <a16:creationId xmlns:a16="http://schemas.microsoft.com/office/drawing/2014/main" id="{30FA4A7A-A348-EBAA-E61D-52286B695F05}"/>
              </a:ext>
            </a:extLst>
          </p:cNvPr>
          <p:cNvPicPr>
            <a:picLocks noChangeAspect="1"/>
          </p:cNvPicPr>
          <p:nvPr/>
        </p:nvPicPr>
        <p:blipFill rotWithShape="1">
          <a:blip r:embed="rId2">
            <a:extLst>
              <a:ext uri="{28A0092B-C50C-407E-A947-70E740481C1C}">
                <a14:useLocalDpi xmlns:a14="http://schemas.microsoft.com/office/drawing/2010/main" val="0"/>
              </a:ext>
            </a:extLst>
          </a:blip>
          <a:srcRect l="8628" r="8628"/>
          <a:stretch/>
        </p:blipFill>
        <p:spPr>
          <a:xfrm>
            <a:off x="-19030" y="-38090"/>
            <a:ext cx="5674560" cy="6857990"/>
          </a:xfrm>
          <a:prstGeom prst="rect">
            <a:avLst/>
          </a:prstGeom>
          <a:noFill/>
        </p:spPr>
      </p:pic>
      <p:sp>
        <p:nvSpPr>
          <p:cNvPr id="6" name="Rectangle 5">
            <a:extLst>
              <a:ext uri="{FF2B5EF4-FFF2-40B4-BE49-F238E27FC236}">
                <a16:creationId xmlns:a16="http://schemas.microsoft.com/office/drawing/2014/main" id="{788C7EC6-868D-4C5A-2FD2-ADD297679BD0}"/>
              </a:ext>
            </a:extLst>
          </p:cNvPr>
          <p:cNvSpPr/>
          <p:nvPr/>
        </p:nvSpPr>
        <p:spPr>
          <a:xfrm>
            <a:off x="6542728" y="328498"/>
            <a:ext cx="5041472" cy="2743200"/>
          </a:xfrm>
        </p:spPr>
        <p:txBody>
          <a:bodyPr vert="horz" lIns="91440" tIns="45720" rIns="91440" bIns="45720" rtlCol="0" anchor="t">
            <a:normAutofit/>
          </a:bodyPr>
          <a:lstStyle/>
          <a:p>
            <a:pPr>
              <a:spcBef>
                <a:spcPct val="0"/>
              </a:spcBef>
              <a:spcAft>
                <a:spcPts val="600"/>
              </a:spcAft>
            </a:pPr>
            <a:r>
              <a:rPr lang="en-US" sz="4000" b="1" kern="1200" dirty="0">
                <a:solidFill>
                  <a:schemeClr val="tx1"/>
                </a:solidFill>
                <a:latin typeface="+mj-lt"/>
                <a:ea typeface="+mj-ea"/>
                <a:cs typeface="+mj-cs"/>
              </a:rPr>
              <a:t>Choosing A Model</a:t>
            </a:r>
            <a:endParaRPr lang="en-US" sz="4000" b="1" kern="1200" cap="none" spc="0" dirty="0">
              <a:ln w="0"/>
              <a:solidFill>
                <a:schemeClr val="tx1"/>
              </a:solidFill>
              <a:effectLst>
                <a:outerShdw blurRad="38100" dist="19050" dir="2700000" algn="tl" rotWithShape="0">
                  <a:schemeClr val="dk1">
                    <a:alpha val="40000"/>
                  </a:schemeClr>
                </a:outerShdw>
              </a:effectLst>
              <a:latin typeface="+mj-lt"/>
              <a:ea typeface="+mj-ea"/>
              <a:cs typeface="+mj-cs"/>
            </a:endParaRPr>
          </a:p>
        </p:txBody>
      </p:sp>
      <p:sp>
        <p:nvSpPr>
          <p:cNvPr id="7" name="TextBox 6">
            <a:extLst>
              <a:ext uri="{FF2B5EF4-FFF2-40B4-BE49-F238E27FC236}">
                <a16:creationId xmlns:a16="http://schemas.microsoft.com/office/drawing/2014/main" id="{1B3EA121-AEA0-65D4-04C5-79A6C4A31D8D}"/>
              </a:ext>
            </a:extLst>
          </p:cNvPr>
          <p:cNvSpPr txBox="1"/>
          <p:nvPr/>
        </p:nvSpPr>
        <p:spPr>
          <a:xfrm>
            <a:off x="6285463" y="1386090"/>
            <a:ext cx="5556001" cy="4933048"/>
          </a:xfrm>
        </p:spPr>
        <p:txBody>
          <a:bodyPr vert="horz" lIns="91440" tIns="45720" rIns="91440" bIns="45720" rtlCol="0">
            <a:normAutofit fontScale="77500" lnSpcReduction="20000"/>
          </a:bodyPr>
          <a:lstStyle/>
          <a:p>
            <a:pPr indent="-228600">
              <a:lnSpc>
                <a:spcPct val="11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Before deciding a model, it's important to understand the data and identify patterns. Choosing A model helps in deciding pattern and workflow of the data and how you can link and compare two data and try to find similarity between them. </a:t>
            </a:r>
          </a:p>
          <a:p>
            <a:pPr indent="-228600">
              <a:lnSpc>
                <a:spcPct val="11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So there are many different models like Clustering Algorithm or Matrix  Factorization which is used for Collaborative Filtering and for Content based there are similarity metrices like cosine similarity, Euclidian Distance and Dot product to find similarity between two vectors. So I chose two model:-</a:t>
            </a:r>
          </a:p>
          <a:p>
            <a:pPr marL="685800" lvl="1" indent="-457200">
              <a:lnSpc>
                <a:spcPct val="110000"/>
              </a:lnSpc>
              <a:spcAft>
                <a:spcPts val="600"/>
              </a:spcAft>
              <a:buFont typeface="+mj-lt"/>
              <a:buAutoNum type="arabicPeriod"/>
            </a:pPr>
            <a:r>
              <a:rPr lang="en-US" sz="2000" dirty="0">
                <a:latin typeface="Arial" panose="020B0604020202020204" pitchFamily="34" charset="0"/>
                <a:cs typeface="Arial" panose="020B0604020202020204" pitchFamily="34" charset="0"/>
              </a:rPr>
              <a:t>User-based Collaborative Filtering</a:t>
            </a:r>
          </a:p>
          <a:p>
            <a:pPr marL="685800" lvl="1" indent="-457200">
              <a:lnSpc>
                <a:spcPct val="110000"/>
              </a:lnSpc>
              <a:spcAft>
                <a:spcPts val="600"/>
              </a:spcAft>
              <a:buFont typeface="+mj-lt"/>
              <a:buAutoNum type="arabicPeriod"/>
            </a:pPr>
            <a:r>
              <a:rPr lang="en-US" sz="2000" dirty="0">
                <a:latin typeface="Arial" panose="020B0604020202020204" pitchFamily="34" charset="0"/>
                <a:cs typeface="Arial" panose="020B0604020202020204" pitchFamily="34" charset="0"/>
              </a:rPr>
              <a:t>Content based using Cosine Similarity</a:t>
            </a:r>
          </a:p>
          <a:p>
            <a:pPr indent="-228600">
              <a:lnSpc>
                <a:spcPct val="110000"/>
              </a:lnSpc>
              <a:spcAft>
                <a:spcPts val="600"/>
              </a:spcAft>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pPr indent="-228600">
              <a:lnSpc>
                <a:spcPct val="110000"/>
              </a:lnSpc>
              <a:spcAft>
                <a:spcPts val="600"/>
              </a:spcAft>
              <a:buFont typeface="Arial" panose="020B0604020202020204" pitchFamily="34" charset="0"/>
              <a:buChar char="•"/>
            </a:pPr>
            <a:r>
              <a:rPr lang="en-US" sz="2000" dirty="0">
                <a:latin typeface="Arial" panose="020B0604020202020204" pitchFamily="34" charset="0"/>
                <a:cs typeface="Arial" panose="020B0604020202020204" pitchFamily="34" charset="0"/>
              </a:rPr>
              <a:t> But after checking accuracy of both model in  given  dataset I used Cosine Similarity which is easy to use and is best suited when you have high dimensional features, especially in information retrieval and text mining and have small data.</a:t>
            </a:r>
          </a:p>
          <a:p>
            <a:pPr indent="-228600">
              <a:lnSpc>
                <a:spcPct val="110000"/>
              </a:lnSpc>
              <a:spcAft>
                <a:spcPts val="600"/>
              </a:spcAft>
              <a:buFont typeface="Arial" panose="020B0604020202020204" pitchFamily="34" charset="0"/>
              <a:buChar char="•"/>
            </a:pPr>
            <a:endParaRPr lang="en-US" sz="1100" dirty="0"/>
          </a:p>
        </p:txBody>
      </p:sp>
      <p:sp>
        <p:nvSpPr>
          <p:cNvPr id="12" name="Date Placeholder 3">
            <a:extLst>
              <a:ext uri="{FF2B5EF4-FFF2-40B4-BE49-F238E27FC236}">
                <a16:creationId xmlns:a16="http://schemas.microsoft.com/office/drawing/2014/main" id="{EA212C5A-8FAE-471C-AF2F-1E8E9BE94D0C}"/>
              </a:ext>
            </a:extLst>
          </p:cNvPr>
          <p:cNvSpPr>
            <a:spLocks noGrp="1"/>
          </p:cNvSpPr>
          <p:nvPr>
            <p:ph type="dt" sz="half" idx="10"/>
          </p:nvPr>
        </p:nvSpPr>
        <p:spPr>
          <a:xfrm rot="5400000">
            <a:off x="-1001475" y="1517536"/>
            <a:ext cx="2801123" cy="365125"/>
          </a:xfrm>
        </p:spPr>
        <p:txBody>
          <a:bodyPr vert="horz" lIns="91440" tIns="45720" rIns="91440" bIns="45720" rtlCol="0" anchor="ctr">
            <a:normAutofit/>
          </a:bodyPr>
          <a:lstStyle/>
          <a:p>
            <a:pPr>
              <a:spcAft>
                <a:spcPts val="600"/>
              </a:spcAft>
            </a:pPr>
            <a:fld id="{A42CE256-A16D-4C05-82F9-D2517162EDD4}" type="datetime1">
              <a:rPr lang="en-US" smtClean="0">
                <a:solidFill>
                  <a:srgbClr val="FFFFFF"/>
                </a:solidFill>
                <a:effectLst>
                  <a:outerShdw blurRad="38100" dist="38100" dir="2700000" algn="tl">
                    <a:srgbClr val="000000">
                      <a:alpha val="43137"/>
                    </a:srgbClr>
                  </a:outerShdw>
                </a:effectLst>
              </a:rPr>
              <a:pPr>
                <a:spcAft>
                  <a:spcPts val="600"/>
                </a:spcAft>
              </a:pPr>
              <a:t>5/3/2023</a:t>
            </a:fld>
            <a:endParaRPr lang="en-US" dirty="0">
              <a:solidFill>
                <a:srgbClr val="FFFFFF"/>
              </a:solidFill>
              <a:effectLst>
                <a:outerShdw blurRad="38100" dist="38100" dir="2700000" algn="tl">
                  <a:srgbClr val="000000">
                    <a:alpha val="43137"/>
                  </a:srgbClr>
                </a:outerShdw>
              </a:effectLst>
            </a:endParaRPr>
          </a:p>
        </p:txBody>
      </p:sp>
      <p:sp>
        <p:nvSpPr>
          <p:cNvPr id="16" name="Slide Number Placeholder 5">
            <a:extLst>
              <a:ext uri="{FF2B5EF4-FFF2-40B4-BE49-F238E27FC236}">
                <a16:creationId xmlns:a16="http://schemas.microsoft.com/office/drawing/2014/main" id="{FE4C4A6C-CDCF-47F8-9700-290D2AAB130B}"/>
              </a:ext>
            </a:extLst>
          </p:cNvPr>
          <p:cNvSpPr>
            <a:spLocks noGrp="1"/>
          </p:cNvSpPr>
          <p:nvPr>
            <p:ph type="sldNum" sz="quarter" idx="12"/>
          </p:nvPr>
        </p:nvSpPr>
        <p:spPr>
          <a:xfrm>
            <a:off x="11228877" y="6319138"/>
            <a:ext cx="710647" cy="365125"/>
          </a:xfrm>
        </p:spPr>
        <p:txBody>
          <a:bodyPr vert="horz" lIns="91440" tIns="45720" rIns="91440" bIns="45720" rtlCol="0" anchor="ctr">
            <a:normAutofit/>
          </a:bodyPr>
          <a:lstStyle/>
          <a:p>
            <a:pPr>
              <a:spcAft>
                <a:spcPts val="600"/>
              </a:spcAft>
            </a:pPr>
            <a:fld id="{C15563AB-8317-4F4A-8C10-D6F570F02A77}" type="slidenum">
              <a:rPr lang="en-US" smtClean="0"/>
              <a:pPr>
                <a:spcAft>
                  <a:spcPts val="600"/>
                </a:spcAft>
              </a:pPr>
              <a:t>10</a:t>
            </a:fld>
            <a:endParaRPr lang="en-US"/>
          </a:p>
        </p:txBody>
      </p:sp>
    </p:spTree>
    <p:extLst>
      <p:ext uri="{BB962C8B-B14F-4D97-AF65-F5344CB8AC3E}">
        <p14:creationId xmlns:p14="http://schemas.microsoft.com/office/powerpoint/2010/main" val="1091991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4C694D-0C57-0EBE-7584-301A882C5315}"/>
              </a:ext>
            </a:extLst>
          </p:cNvPr>
          <p:cNvSpPr/>
          <p:nvPr/>
        </p:nvSpPr>
        <p:spPr>
          <a:xfrm>
            <a:off x="1638299" y="1231621"/>
            <a:ext cx="5252693" cy="1222397"/>
          </a:xfrm>
        </p:spPr>
        <p:txBody>
          <a:bodyPr vert="horz" lIns="91440" tIns="45720" rIns="91440" bIns="45720" rtlCol="0" anchor="t">
            <a:normAutofit/>
          </a:bodyPr>
          <a:lstStyle/>
          <a:p>
            <a:pPr>
              <a:spcBef>
                <a:spcPct val="0"/>
              </a:spcBef>
              <a:spcAft>
                <a:spcPts val="600"/>
              </a:spcAft>
            </a:pPr>
            <a:r>
              <a:rPr lang="en-US" sz="3200" b="1" kern="1200" dirty="0">
                <a:ln w="0"/>
                <a:solidFill>
                  <a:schemeClr val="bg1"/>
                </a:solidFill>
                <a:effectLst>
                  <a:outerShdw blurRad="38100" dist="19050" dir="2700000" algn="tl" rotWithShape="0">
                    <a:schemeClr val="dk1">
                      <a:alpha val="40000"/>
                    </a:schemeClr>
                  </a:outerShdw>
                </a:effectLst>
                <a:latin typeface="+mj-lt"/>
                <a:ea typeface="+mj-ea"/>
                <a:cs typeface="+mj-cs"/>
              </a:rPr>
              <a:t>Preparing A Model</a:t>
            </a:r>
            <a:endParaRPr lang="en-US" sz="3200" b="1" kern="1200" cap="none" spc="0" dirty="0">
              <a:ln w="0"/>
              <a:solidFill>
                <a:schemeClr val="bg1"/>
              </a:solidFill>
              <a:effectLst>
                <a:outerShdw blurRad="38100" dist="19050" dir="2700000" algn="tl" rotWithShape="0">
                  <a:schemeClr val="dk1">
                    <a:alpha val="40000"/>
                  </a:schemeClr>
                </a:outerShdw>
              </a:effectLst>
              <a:latin typeface="+mj-lt"/>
              <a:ea typeface="+mj-ea"/>
              <a:cs typeface="+mj-cs"/>
            </a:endParaRPr>
          </a:p>
        </p:txBody>
      </p:sp>
      <p:sp>
        <p:nvSpPr>
          <p:cNvPr id="3" name="TextBox 2">
            <a:extLst>
              <a:ext uri="{FF2B5EF4-FFF2-40B4-BE49-F238E27FC236}">
                <a16:creationId xmlns:a16="http://schemas.microsoft.com/office/drawing/2014/main" id="{034DD9C5-65AC-5852-603F-3083456AFDB6}"/>
              </a:ext>
            </a:extLst>
          </p:cNvPr>
          <p:cNvSpPr txBox="1"/>
          <p:nvPr/>
        </p:nvSpPr>
        <p:spPr>
          <a:xfrm>
            <a:off x="1450355" y="2614756"/>
            <a:ext cx="5252694" cy="2871644"/>
          </a:xfrm>
        </p:spPr>
        <p:txBody>
          <a:bodyPr vert="horz" lIns="91440" tIns="45720" rIns="91440" bIns="45720" rtlCol="0">
            <a:normAutofit/>
          </a:bodyPr>
          <a:lstStyle/>
          <a:p>
            <a:pPr>
              <a:lnSpc>
                <a:spcPct val="120000"/>
              </a:lnSpc>
              <a:spcAft>
                <a:spcPts val="600"/>
              </a:spcAft>
            </a:pPr>
            <a:r>
              <a:rPr lang="en-US" dirty="0">
                <a:solidFill>
                  <a:schemeClr val="bg1"/>
                </a:solidFill>
              </a:rPr>
              <a:t>Next Procedure is to prepare a model .In this procedure we need to first convert all data in Vector Form by using Count Vectorizer in Scikit-Learn library and then we will be using our model cosine similarity which is also present in Scikit-Learn Library. Then we will sort it and put all things in a list and then will extract top 5 and will print it.</a:t>
            </a:r>
          </a:p>
        </p:txBody>
      </p:sp>
      <p:pic>
        <p:nvPicPr>
          <p:cNvPr id="5" name="Picture 4" descr="A picture containing art, screenshot, face&#10;&#10;Description automatically generated">
            <a:extLst>
              <a:ext uri="{FF2B5EF4-FFF2-40B4-BE49-F238E27FC236}">
                <a16:creationId xmlns:a16="http://schemas.microsoft.com/office/drawing/2014/main" id="{756A44E8-8B4C-2B26-7874-0B7A93793D8E}"/>
              </a:ext>
            </a:extLst>
          </p:cNvPr>
          <p:cNvPicPr>
            <a:picLocks noChangeAspect="1"/>
          </p:cNvPicPr>
          <p:nvPr/>
        </p:nvPicPr>
        <p:blipFill rotWithShape="1">
          <a:blip r:embed="rId2">
            <a:extLst>
              <a:ext uri="{28A0092B-C50C-407E-A947-70E740481C1C}">
                <a14:useLocalDpi xmlns:a14="http://schemas.microsoft.com/office/drawing/2010/main" val="0"/>
              </a:ext>
            </a:extLst>
          </a:blip>
          <a:srcRect l="12012" r="8515" b="4"/>
          <a:stretch/>
        </p:blipFill>
        <p:spPr>
          <a:xfrm>
            <a:off x="8115299" y="1366561"/>
            <a:ext cx="3274281" cy="4119839"/>
          </a:xfrm>
          <a:prstGeom prst="rect">
            <a:avLst/>
          </a:prstGeom>
          <a:noFill/>
        </p:spPr>
      </p:pic>
      <p:sp>
        <p:nvSpPr>
          <p:cNvPr id="10" name="Date Placeholder 3">
            <a:extLst>
              <a:ext uri="{FF2B5EF4-FFF2-40B4-BE49-F238E27FC236}">
                <a16:creationId xmlns:a16="http://schemas.microsoft.com/office/drawing/2014/main" id="{B9EB0472-F505-4D1D-A3EE-FED6D85BC981}"/>
              </a:ext>
            </a:extLst>
          </p:cNvPr>
          <p:cNvSpPr>
            <a:spLocks noGrp="1"/>
          </p:cNvSpPr>
          <p:nvPr>
            <p:ph type="dt" sz="half" idx="10"/>
          </p:nvPr>
        </p:nvSpPr>
        <p:spPr>
          <a:xfrm rot="5400000">
            <a:off x="-1001475" y="1517536"/>
            <a:ext cx="2801123" cy="365125"/>
          </a:xfrm>
        </p:spPr>
        <p:txBody>
          <a:bodyPr/>
          <a:lstStyle/>
          <a:p>
            <a:pPr>
              <a:spcAft>
                <a:spcPts val="600"/>
              </a:spcAft>
            </a:pPr>
            <a:fld id="{A42CE256-A16D-4C05-82F9-D2517162EDD4}" type="datetime1">
              <a:rPr lang="en-US" smtClean="0">
                <a:solidFill>
                  <a:schemeClr val="bg1"/>
                </a:solidFill>
              </a:rPr>
              <a:pPr>
                <a:spcAft>
                  <a:spcPts val="600"/>
                </a:spcAft>
              </a:pPr>
              <a:t>5/3/2023</a:t>
            </a:fld>
            <a:endParaRPr lang="en-US">
              <a:solidFill>
                <a:schemeClr val="bg1"/>
              </a:solidFill>
            </a:endParaRPr>
          </a:p>
        </p:txBody>
      </p:sp>
      <p:sp>
        <p:nvSpPr>
          <p:cNvPr id="14"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solidFill>
                  <a:schemeClr val="bg1"/>
                </a:solidFill>
              </a:rPr>
              <a:pPr>
                <a:spcAft>
                  <a:spcPts val="600"/>
                </a:spcAft>
              </a:pPr>
              <a:t>11</a:t>
            </a:fld>
            <a:endParaRPr lang="en-US" dirty="0">
              <a:solidFill>
                <a:schemeClr val="bg1"/>
              </a:solidFill>
            </a:endParaRPr>
          </a:p>
        </p:txBody>
      </p:sp>
    </p:spTree>
    <p:extLst>
      <p:ext uri="{BB962C8B-B14F-4D97-AF65-F5344CB8AC3E}">
        <p14:creationId xmlns:p14="http://schemas.microsoft.com/office/powerpoint/2010/main" val="894855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63F98F-783E-C14A-90F1-71FC15AFEF94}"/>
              </a:ext>
            </a:extLst>
          </p:cNvPr>
          <p:cNvPicPr>
            <a:picLocks noChangeAspect="1"/>
          </p:cNvPicPr>
          <p:nvPr/>
        </p:nvPicPr>
        <p:blipFill rotWithShape="1">
          <a:blip r:embed="rId2">
            <a:extLst>
              <a:ext uri="{28A0092B-C50C-407E-A947-70E740481C1C}">
                <a14:useLocalDpi xmlns:a14="http://schemas.microsoft.com/office/drawing/2010/main" val="0"/>
              </a:ext>
            </a:extLst>
          </a:blip>
          <a:srcRect l="13747" t="50446" r="13261" b="17761"/>
          <a:stretch/>
        </p:blipFill>
        <p:spPr>
          <a:xfrm>
            <a:off x="0" y="1971091"/>
            <a:ext cx="12192000" cy="2915817"/>
          </a:xfrm>
          <a:prstGeom prst="rect">
            <a:avLst/>
          </a:prstGeom>
        </p:spPr>
      </p:pic>
      <p:sp>
        <p:nvSpPr>
          <p:cNvPr id="5" name="Title 1">
            <a:extLst>
              <a:ext uri="{FF2B5EF4-FFF2-40B4-BE49-F238E27FC236}">
                <a16:creationId xmlns:a16="http://schemas.microsoft.com/office/drawing/2014/main" id="{F6F93F7C-DED9-1B73-9BF5-6779EC4BE790}"/>
              </a:ext>
            </a:extLst>
          </p:cNvPr>
          <p:cNvSpPr txBox="1">
            <a:spLocks/>
          </p:cNvSpPr>
          <p:nvPr/>
        </p:nvSpPr>
        <p:spPr>
          <a:xfrm>
            <a:off x="1535661" y="524846"/>
            <a:ext cx="8915402" cy="1371600"/>
          </a:xfrm>
          <a:prstGeom prst="rect">
            <a:avLst/>
          </a:prstGeom>
        </p:spPr>
        <p:txBody>
          <a:bodyPr>
            <a:norm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pPr algn="ctr"/>
            <a:r>
              <a:rPr lang="en-IN" sz="6600" spc="50" dirty="0">
                <a:ln w="9525" cmpd="sng">
                  <a:solidFill>
                    <a:schemeClr val="accent1"/>
                  </a:solidFill>
                  <a:prstDash val="solid"/>
                </a:ln>
                <a:solidFill>
                  <a:srgbClr val="70AD47">
                    <a:tint val="1000"/>
                  </a:srgbClr>
                </a:solidFill>
                <a:effectLst>
                  <a:glow rad="38100">
                    <a:schemeClr val="accent1">
                      <a:alpha val="40000"/>
                    </a:schemeClr>
                  </a:glow>
                </a:effectLst>
              </a:rPr>
              <a:t>RESULT</a:t>
            </a:r>
            <a:endParaRPr lang="en-IN" sz="6600" dirty="0"/>
          </a:p>
        </p:txBody>
      </p:sp>
    </p:spTree>
    <p:extLst>
      <p:ext uri="{BB962C8B-B14F-4D97-AF65-F5344CB8AC3E}">
        <p14:creationId xmlns:p14="http://schemas.microsoft.com/office/powerpoint/2010/main" val="3803846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4C694D-0C57-0EBE-7584-301A882C5315}"/>
              </a:ext>
            </a:extLst>
          </p:cNvPr>
          <p:cNvSpPr/>
          <p:nvPr/>
        </p:nvSpPr>
        <p:spPr>
          <a:xfrm>
            <a:off x="1638300" y="1254827"/>
            <a:ext cx="4838700" cy="1370609"/>
          </a:xfrm>
        </p:spPr>
        <p:txBody>
          <a:bodyPr vert="horz" lIns="91440" tIns="45720" rIns="91440" bIns="45720" rtlCol="0" anchor="ctr">
            <a:normAutofit/>
          </a:bodyPr>
          <a:lstStyle/>
          <a:p>
            <a:pPr>
              <a:spcBef>
                <a:spcPct val="0"/>
              </a:spcBef>
              <a:spcAft>
                <a:spcPts val="600"/>
              </a:spcAft>
            </a:pPr>
            <a:r>
              <a:rPr lang="en-US" sz="3200" b="1" kern="1200">
                <a:ln w="0"/>
                <a:solidFill>
                  <a:schemeClr val="tx1"/>
                </a:solidFill>
                <a:effectLst>
                  <a:outerShdw blurRad="38100" dist="19050" dir="2700000" algn="tl" rotWithShape="0">
                    <a:schemeClr val="dk1">
                      <a:alpha val="40000"/>
                    </a:schemeClr>
                  </a:outerShdw>
                </a:effectLst>
                <a:latin typeface="+mj-lt"/>
                <a:ea typeface="+mj-ea"/>
                <a:cs typeface="+mj-cs"/>
              </a:rPr>
              <a:t>DEPLOYING ML MODEL IN WEBSITE</a:t>
            </a:r>
            <a:endParaRPr lang="en-US" sz="3200" b="1" kern="1200" cap="none" spc="0">
              <a:ln w="0"/>
              <a:solidFill>
                <a:schemeClr val="tx1"/>
              </a:solidFill>
              <a:effectLst>
                <a:outerShdw blurRad="38100" dist="19050" dir="2700000" algn="tl" rotWithShape="0">
                  <a:schemeClr val="dk1">
                    <a:alpha val="40000"/>
                  </a:schemeClr>
                </a:outerShdw>
              </a:effectLst>
              <a:latin typeface="+mj-lt"/>
              <a:ea typeface="+mj-ea"/>
              <a:cs typeface="+mj-cs"/>
            </a:endParaRPr>
          </a:p>
        </p:txBody>
      </p:sp>
      <p:sp>
        <p:nvSpPr>
          <p:cNvPr id="3" name="TextBox 2">
            <a:extLst>
              <a:ext uri="{FF2B5EF4-FFF2-40B4-BE49-F238E27FC236}">
                <a16:creationId xmlns:a16="http://schemas.microsoft.com/office/drawing/2014/main" id="{034DD9C5-65AC-5852-603F-3083456AFDB6}"/>
              </a:ext>
            </a:extLst>
          </p:cNvPr>
          <p:cNvSpPr txBox="1"/>
          <p:nvPr/>
        </p:nvSpPr>
        <p:spPr>
          <a:xfrm>
            <a:off x="1638299" y="2772362"/>
            <a:ext cx="5334001" cy="3352213"/>
          </a:xfrm>
        </p:spPr>
        <p:txBody>
          <a:bodyPr vert="horz" lIns="91440" tIns="45720" rIns="91440" bIns="45720" rtlCol="0">
            <a:normAutofit lnSpcReduction="10000"/>
          </a:bodyPr>
          <a:lstStyle/>
          <a:p>
            <a:pPr indent="-228600">
              <a:lnSpc>
                <a:spcPct val="110000"/>
              </a:lnSpc>
              <a:spcAft>
                <a:spcPts val="600"/>
              </a:spcAft>
              <a:buFont typeface="Arial" panose="020B0604020202020204" pitchFamily="34" charset="0"/>
              <a:buChar char="•"/>
            </a:pPr>
            <a:r>
              <a:rPr lang="en-US" sz="1400" b="0" i="0" dirty="0">
                <a:effectLst/>
              </a:rPr>
              <a:t>Once you have your machine learning model saved to disk, you can create a </a:t>
            </a:r>
            <a:r>
              <a:rPr lang="en-US" sz="1400" b="0" i="0" dirty="0" err="1">
                <a:effectLst/>
              </a:rPr>
              <a:t>Streamlit</a:t>
            </a:r>
            <a:r>
              <a:rPr lang="en-US" sz="1400" b="0" i="0" dirty="0">
                <a:effectLst/>
              </a:rPr>
              <a:t> app that loads the model and allows users to interact with it.</a:t>
            </a:r>
          </a:p>
          <a:p>
            <a:pPr indent="-228600">
              <a:lnSpc>
                <a:spcPct val="110000"/>
              </a:lnSpc>
              <a:spcAft>
                <a:spcPts val="600"/>
              </a:spcAft>
              <a:buFont typeface="Arial" panose="020B0604020202020204" pitchFamily="34" charset="0"/>
              <a:buChar char="•"/>
            </a:pPr>
            <a:r>
              <a:rPr lang="en-US" sz="1400" b="0" i="0" dirty="0" err="1">
                <a:effectLst/>
              </a:rPr>
              <a:t>Streamlit</a:t>
            </a:r>
            <a:r>
              <a:rPr lang="en-US" sz="1400" b="0" i="0" dirty="0">
                <a:effectLst/>
              </a:rPr>
              <a:t> is a Python library that allows you to create interactive web applications using a simple syntax.</a:t>
            </a:r>
          </a:p>
          <a:p>
            <a:pPr indent="-228600">
              <a:lnSpc>
                <a:spcPct val="110000"/>
              </a:lnSpc>
              <a:spcAft>
                <a:spcPts val="600"/>
              </a:spcAft>
              <a:buFont typeface="Arial" panose="020B0604020202020204" pitchFamily="34" charset="0"/>
              <a:buChar char="•"/>
            </a:pPr>
            <a:r>
              <a:rPr lang="en-US" sz="1400" b="0" i="0" dirty="0">
                <a:effectLst/>
              </a:rPr>
              <a:t>You can use </a:t>
            </a:r>
            <a:r>
              <a:rPr lang="en-US" sz="1400" b="0" i="0" dirty="0" err="1">
                <a:effectLst/>
              </a:rPr>
              <a:t>Streamlit</a:t>
            </a:r>
            <a:r>
              <a:rPr lang="en-US" sz="1400" b="0" i="0" dirty="0">
                <a:effectLst/>
              </a:rPr>
              <a:t> to create a web interface that allows users to input data and receive predictions from your machine learning model.</a:t>
            </a:r>
            <a:endParaRPr lang="en-US" sz="1400" dirty="0"/>
          </a:p>
          <a:p>
            <a:pPr indent="-228600">
              <a:lnSpc>
                <a:spcPct val="110000"/>
              </a:lnSpc>
              <a:spcAft>
                <a:spcPts val="600"/>
              </a:spcAft>
              <a:buFont typeface="Arial" panose="020B0604020202020204" pitchFamily="34" charset="0"/>
              <a:buChar char="•"/>
            </a:pPr>
            <a:r>
              <a:rPr lang="en-US" sz="1400" b="0" i="0" dirty="0">
                <a:effectLst/>
              </a:rPr>
              <a:t>Take help of </a:t>
            </a:r>
            <a:r>
              <a:rPr lang="en-US" sz="1400" b="0" i="0" dirty="0" err="1">
                <a:effectLst/>
              </a:rPr>
              <a:t>streamlit</a:t>
            </a:r>
            <a:r>
              <a:rPr lang="en-US" sz="1400" b="0" i="0" dirty="0">
                <a:effectLst/>
              </a:rPr>
              <a:t> documentation for adding columns and all buttons.</a:t>
            </a:r>
          </a:p>
          <a:p>
            <a:pPr indent="-228600">
              <a:lnSpc>
                <a:spcPct val="110000"/>
              </a:lnSpc>
              <a:spcAft>
                <a:spcPts val="600"/>
              </a:spcAft>
              <a:buFont typeface="Arial" panose="020B0604020202020204" pitchFamily="34" charset="0"/>
              <a:buChar char="•"/>
            </a:pPr>
            <a:r>
              <a:rPr lang="en-US" sz="1400" dirty="0"/>
              <a:t>This model will be deployed in local host firstly , if you want to host on server you can use Heroku or AWS or any other dedicated server.</a:t>
            </a:r>
            <a:endParaRPr lang="en-US" sz="1400" b="0" i="0" dirty="0">
              <a:effectLst/>
            </a:endParaRPr>
          </a:p>
        </p:txBody>
      </p:sp>
      <p:pic>
        <p:nvPicPr>
          <p:cNvPr id="4" name="Picture 14" descr="Python Tutorial: Streamlit | DataCamp">
            <a:extLst>
              <a:ext uri="{FF2B5EF4-FFF2-40B4-BE49-F238E27FC236}">
                <a16:creationId xmlns:a16="http://schemas.microsoft.com/office/drawing/2014/main" id="{667A2DDA-4A1F-4A93-2096-F875C7C996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19999" y="2236566"/>
            <a:ext cx="3771901" cy="2206562"/>
          </a:xfrm>
          <a:prstGeom prst="rect">
            <a:avLst/>
          </a:prstGeom>
          <a:solidFill>
            <a:srgbClr val="FFFFFF"/>
          </a:solidFill>
        </p:spPr>
      </p:pic>
      <p:sp>
        <p:nvSpPr>
          <p:cNvPr id="10" name="Date Placeholder 3">
            <a:extLst>
              <a:ext uri="{FF2B5EF4-FFF2-40B4-BE49-F238E27FC236}">
                <a16:creationId xmlns:a16="http://schemas.microsoft.com/office/drawing/2014/main" id="{B9EB0472-F505-4D1D-A3EE-FED6D85BC981}"/>
              </a:ext>
            </a:extLst>
          </p:cNvPr>
          <p:cNvSpPr>
            <a:spLocks noGrp="1"/>
          </p:cNvSpPr>
          <p:nvPr>
            <p:ph type="dt" sz="half" idx="10"/>
          </p:nvPr>
        </p:nvSpPr>
        <p:spPr>
          <a:xfrm rot="5400000">
            <a:off x="-1001475" y="1517536"/>
            <a:ext cx="2801123" cy="365125"/>
          </a:xfrm>
        </p:spPr>
        <p:txBody>
          <a:bodyPr vert="horz" lIns="91440" tIns="45720" rIns="91440" bIns="45720" rtlCol="0" anchor="ctr">
            <a:normAutofit/>
          </a:bodyPr>
          <a:lstStyle/>
          <a:p>
            <a:pPr>
              <a:spcAft>
                <a:spcPts val="600"/>
              </a:spcAft>
            </a:pPr>
            <a:fld id="{A42CE256-A16D-4C05-82F9-D2517162EDD4}" type="datetime1">
              <a:rPr lang="en-US" smtClean="0"/>
              <a:pPr>
                <a:spcAft>
                  <a:spcPts val="600"/>
                </a:spcAft>
              </a:pPr>
              <a:t>5/3/2023</a:t>
            </a:fld>
            <a:endParaRPr lang="en-US"/>
          </a:p>
        </p:txBody>
      </p:sp>
      <p:sp>
        <p:nvSpPr>
          <p:cNvPr id="14"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vert="horz" lIns="91440" tIns="45720" rIns="91440" bIns="45720" rtlCol="0" anchor="ctr">
            <a:normAutofit/>
          </a:bodyPr>
          <a:lstStyle/>
          <a:p>
            <a:pPr>
              <a:spcAft>
                <a:spcPts val="600"/>
              </a:spcAft>
            </a:pPr>
            <a:fld id="{C15563AB-8317-4F4A-8C10-D6F570F02A77}" type="slidenum">
              <a:rPr lang="en-US" smtClean="0"/>
              <a:pPr>
                <a:spcAft>
                  <a:spcPts val="600"/>
                </a:spcAft>
              </a:pPr>
              <a:t>13</a:t>
            </a:fld>
            <a:endParaRPr lang="en-US"/>
          </a:p>
        </p:txBody>
      </p:sp>
    </p:spTree>
    <p:extLst>
      <p:ext uri="{BB962C8B-B14F-4D97-AF65-F5344CB8AC3E}">
        <p14:creationId xmlns:p14="http://schemas.microsoft.com/office/powerpoint/2010/main" val="2786691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51C17-7340-F277-F572-3001E72F2322}"/>
              </a:ext>
            </a:extLst>
          </p:cNvPr>
          <p:cNvSpPr>
            <a:spLocks noGrp="1"/>
          </p:cNvSpPr>
          <p:nvPr>
            <p:ph type="title"/>
          </p:nvPr>
        </p:nvSpPr>
        <p:spPr>
          <a:xfrm>
            <a:off x="1451686" y="0"/>
            <a:ext cx="8915402" cy="1371600"/>
          </a:xfrm>
        </p:spPr>
        <p:txBody>
          <a:bodyPr>
            <a:normAutofit/>
          </a:bodyPr>
          <a:lstStyle/>
          <a:p>
            <a:pPr algn="ctr"/>
            <a:r>
              <a:rPr lang="en-IN" sz="4400" spc="50" dirty="0">
                <a:ln w="9525" cmpd="sng">
                  <a:solidFill>
                    <a:schemeClr val="accent1"/>
                  </a:solidFill>
                  <a:prstDash val="solid"/>
                </a:ln>
                <a:solidFill>
                  <a:srgbClr val="70AD47">
                    <a:tint val="1000"/>
                  </a:srgbClr>
                </a:solidFill>
                <a:effectLst>
                  <a:glow rad="38100">
                    <a:schemeClr val="accent1">
                      <a:alpha val="40000"/>
                    </a:schemeClr>
                  </a:glow>
                </a:effectLst>
              </a:rPr>
              <a:t>USER-INTERFACE</a:t>
            </a:r>
            <a:endParaRPr lang="en-IN" sz="4400" dirty="0"/>
          </a:p>
        </p:txBody>
      </p:sp>
      <p:pic>
        <p:nvPicPr>
          <p:cNvPr id="5" name="Picture 4" descr="A screenshot of a computer&#10;&#10;Description automatically generated">
            <a:extLst>
              <a:ext uri="{FF2B5EF4-FFF2-40B4-BE49-F238E27FC236}">
                <a16:creationId xmlns:a16="http://schemas.microsoft.com/office/drawing/2014/main" id="{D47BF91E-192C-00DC-8984-E572EB58B87F}"/>
              </a:ext>
            </a:extLst>
          </p:cNvPr>
          <p:cNvPicPr>
            <a:picLocks noChangeAspect="1"/>
          </p:cNvPicPr>
          <p:nvPr/>
        </p:nvPicPr>
        <p:blipFill rotWithShape="1">
          <a:blip r:embed="rId2">
            <a:extLst>
              <a:ext uri="{28A0092B-C50C-407E-A947-70E740481C1C}">
                <a14:useLocalDpi xmlns:a14="http://schemas.microsoft.com/office/drawing/2010/main" val="0"/>
              </a:ext>
            </a:extLst>
          </a:blip>
          <a:srcRect t="15001" r="-2735" b="17916"/>
          <a:stretch/>
        </p:blipFill>
        <p:spPr>
          <a:xfrm>
            <a:off x="197691" y="1633537"/>
            <a:ext cx="12080033" cy="4600575"/>
          </a:xfrm>
          <a:prstGeom prst="rect">
            <a:avLst/>
          </a:prstGeom>
        </p:spPr>
      </p:pic>
    </p:spTree>
    <p:extLst>
      <p:ext uri="{BB962C8B-B14F-4D97-AF65-F5344CB8AC3E}">
        <p14:creationId xmlns:p14="http://schemas.microsoft.com/office/powerpoint/2010/main" val="1113013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4C694D-0C57-0EBE-7584-301A882C5315}"/>
              </a:ext>
            </a:extLst>
          </p:cNvPr>
          <p:cNvSpPr/>
          <p:nvPr/>
        </p:nvSpPr>
        <p:spPr>
          <a:xfrm>
            <a:off x="699261" y="1242385"/>
            <a:ext cx="5252693" cy="1222397"/>
          </a:xfrm>
        </p:spPr>
        <p:txBody>
          <a:bodyPr vert="horz" lIns="91440" tIns="45720" rIns="91440" bIns="45720" rtlCol="0" anchor="t">
            <a:normAutofit/>
          </a:bodyPr>
          <a:lstStyle/>
          <a:p>
            <a:pPr>
              <a:spcBef>
                <a:spcPct val="0"/>
              </a:spcBef>
              <a:spcAft>
                <a:spcPts val="600"/>
              </a:spcAft>
            </a:pPr>
            <a:r>
              <a:rPr lang="en-US" sz="3200" b="1" kern="1200" dirty="0">
                <a:ln w="0"/>
                <a:solidFill>
                  <a:schemeClr val="bg1"/>
                </a:solidFill>
                <a:effectLst>
                  <a:outerShdw blurRad="38100" dist="19050" dir="2700000" algn="tl" rotWithShape="0">
                    <a:schemeClr val="dk1">
                      <a:alpha val="40000"/>
                    </a:schemeClr>
                  </a:outerShdw>
                </a:effectLst>
                <a:latin typeface="+mj-lt"/>
                <a:ea typeface="+mj-ea"/>
                <a:cs typeface="+mj-cs"/>
              </a:rPr>
              <a:t>CONCLUSION</a:t>
            </a:r>
            <a:endParaRPr lang="en-US" sz="3200" b="1" kern="1200" cap="none" spc="0" dirty="0">
              <a:ln w="0"/>
              <a:solidFill>
                <a:schemeClr val="bg1"/>
              </a:solidFill>
              <a:effectLst>
                <a:outerShdw blurRad="38100" dist="19050" dir="2700000" algn="tl" rotWithShape="0">
                  <a:schemeClr val="dk1">
                    <a:alpha val="40000"/>
                  </a:schemeClr>
                </a:outerShdw>
              </a:effectLst>
              <a:latin typeface="+mj-lt"/>
              <a:ea typeface="+mj-ea"/>
              <a:cs typeface="+mj-cs"/>
            </a:endParaRPr>
          </a:p>
        </p:txBody>
      </p:sp>
      <p:sp>
        <p:nvSpPr>
          <p:cNvPr id="3" name="TextBox 2">
            <a:extLst>
              <a:ext uri="{FF2B5EF4-FFF2-40B4-BE49-F238E27FC236}">
                <a16:creationId xmlns:a16="http://schemas.microsoft.com/office/drawing/2014/main" id="{034DD9C5-65AC-5852-603F-3083456AFDB6}"/>
              </a:ext>
            </a:extLst>
          </p:cNvPr>
          <p:cNvSpPr txBox="1"/>
          <p:nvPr/>
        </p:nvSpPr>
        <p:spPr>
          <a:xfrm>
            <a:off x="699261" y="2057470"/>
            <a:ext cx="5460376" cy="4184304"/>
          </a:xfrm>
        </p:spPr>
        <p:txBody>
          <a:bodyPr vert="horz" lIns="91440" tIns="45720" rIns="91440" bIns="45720" rtlCol="0">
            <a:normAutofit/>
          </a:bodyPr>
          <a:lstStyle/>
          <a:p>
            <a:r>
              <a:rPr lang="en-US" dirty="0">
                <a:solidFill>
                  <a:schemeClr val="bg1"/>
                </a:solidFill>
              </a:rPr>
              <a:t>Overall, movie recommendation systems are an essential tool in helping viewers discover new movies that they will enjoy. Whether using collaborative filtering, content-based filtering, or a hybrid approach, these systems provide a personalized and convenient way for users to find new movies to watch.</a:t>
            </a:r>
          </a:p>
          <a:p>
            <a:r>
              <a:rPr lang="en-US" dirty="0">
                <a:solidFill>
                  <a:schemeClr val="bg1"/>
                </a:solidFill>
              </a:rPr>
              <a:t>While there are some challenges and limitations, the benefits of movie recommendation systems far outweigh any drawbacks. As technology continues to improve, we can expect to see even more advanced and accurate recommendation systems in the future.</a:t>
            </a:r>
          </a:p>
        </p:txBody>
      </p:sp>
      <p:sp>
        <p:nvSpPr>
          <p:cNvPr id="10" name="Date Placeholder 3">
            <a:extLst>
              <a:ext uri="{FF2B5EF4-FFF2-40B4-BE49-F238E27FC236}">
                <a16:creationId xmlns:a16="http://schemas.microsoft.com/office/drawing/2014/main" id="{B9EB0472-F505-4D1D-A3EE-FED6D85BC981}"/>
              </a:ext>
            </a:extLst>
          </p:cNvPr>
          <p:cNvSpPr>
            <a:spLocks noGrp="1"/>
          </p:cNvSpPr>
          <p:nvPr>
            <p:ph type="dt" sz="half" idx="10"/>
          </p:nvPr>
        </p:nvSpPr>
        <p:spPr>
          <a:xfrm rot="5400000">
            <a:off x="-1001475" y="1517536"/>
            <a:ext cx="2801123" cy="365125"/>
          </a:xfrm>
        </p:spPr>
        <p:txBody>
          <a:bodyPr/>
          <a:lstStyle/>
          <a:p>
            <a:pPr>
              <a:spcAft>
                <a:spcPts val="600"/>
              </a:spcAft>
            </a:pPr>
            <a:fld id="{A42CE256-A16D-4C05-82F9-D2517162EDD4}" type="datetime1">
              <a:rPr lang="en-US" smtClean="0">
                <a:solidFill>
                  <a:schemeClr val="bg1"/>
                </a:solidFill>
              </a:rPr>
              <a:pPr>
                <a:spcAft>
                  <a:spcPts val="600"/>
                </a:spcAft>
              </a:pPr>
              <a:t>5/3/2023</a:t>
            </a:fld>
            <a:endParaRPr lang="en-US">
              <a:solidFill>
                <a:schemeClr val="bg1"/>
              </a:solidFill>
            </a:endParaRPr>
          </a:p>
        </p:txBody>
      </p:sp>
      <p:sp>
        <p:nvSpPr>
          <p:cNvPr id="14" name="Slide Number Placeholder 5">
            <a:extLst>
              <a:ext uri="{FF2B5EF4-FFF2-40B4-BE49-F238E27FC236}">
                <a16:creationId xmlns:a16="http://schemas.microsoft.com/office/drawing/2014/main" id="{3109FE0B-0AFC-4929-8515-CCE334CA89A5}"/>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solidFill>
                  <a:schemeClr val="bg1"/>
                </a:solidFill>
              </a:rPr>
              <a:pPr>
                <a:spcAft>
                  <a:spcPts val="600"/>
                </a:spcAft>
              </a:pPr>
              <a:t>15</a:t>
            </a:fld>
            <a:endParaRPr lang="en-US" dirty="0">
              <a:solidFill>
                <a:schemeClr val="bg1"/>
              </a:solidFill>
            </a:endParaRPr>
          </a:p>
        </p:txBody>
      </p:sp>
      <p:pic>
        <p:nvPicPr>
          <p:cNvPr id="6" name="Picture 5" descr="A person sitting in a chair&#10;&#10;Description automatically generated with medium confidence">
            <a:extLst>
              <a:ext uri="{FF2B5EF4-FFF2-40B4-BE49-F238E27FC236}">
                <a16:creationId xmlns:a16="http://schemas.microsoft.com/office/drawing/2014/main" id="{42A5A6D2-4BC5-18D2-2E6E-0F7381915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730" y="849795"/>
            <a:ext cx="5158409" cy="5158409"/>
          </a:xfrm>
          <a:prstGeom prst="rect">
            <a:avLst/>
          </a:prstGeom>
        </p:spPr>
      </p:pic>
    </p:spTree>
    <p:extLst>
      <p:ext uri="{BB962C8B-B14F-4D97-AF65-F5344CB8AC3E}">
        <p14:creationId xmlns:p14="http://schemas.microsoft.com/office/powerpoint/2010/main" val="3081347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51C17-7340-F277-F572-3001E72F2322}"/>
              </a:ext>
            </a:extLst>
          </p:cNvPr>
          <p:cNvSpPr>
            <a:spLocks noGrp="1"/>
          </p:cNvSpPr>
          <p:nvPr>
            <p:ph type="title"/>
          </p:nvPr>
        </p:nvSpPr>
        <p:spPr>
          <a:xfrm>
            <a:off x="205273" y="2276669"/>
            <a:ext cx="11290041" cy="2855168"/>
          </a:xfrm>
        </p:spPr>
        <p:txBody>
          <a:bodyPr>
            <a:normAutofit/>
          </a:bodyPr>
          <a:lstStyle/>
          <a:p>
            <a:pPr algn="ctr"/>
            <a:r>
              <a:rPr lang="en-IN" sz="13800" spc="50" dirty="0">
                <a:ln w="9525" cmpd="sng">
                  <a:solidFill>
                    <a:schemeClr val="accent1"/>
                  </a:solidFill>
                  <a:prstDash val="solid"/>
                </a:ln>
                <a:solidFill>
                  <a:srgbClr val="70AD47">
                    <a:tint val="1000"/>
                  </a:srgbClr>
                </a:solidFill>
                <a:effectLst>
                  <a:glow rad="38100">
                    <a:schemeClr val="accent1">
                      <a:alpha val="40000"/>
                    </a:schemeClr>
                  </a:glow>
                </a:effectLst>
              </a:rPr>
              <a:t>THANK YOU</a:t>
            </a:r>
            <a:endParaRPr lang="en-IN" sz="13800" dirty="0"/>
          </a:p>
        </p:txBody>
      </p:sp>
    </p:spTree>
    <p:extLst>
      <p:ext uri="{BB962C8B-B14F-4D97-AF65-F5344CB8AC3E}">
        <p14:creationId xmlns:p14="http://schemas.microsoft.com/office/powerpoint/2010/main" val="61798070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0" descr="A red and black flag&#10;&#10;Description automatically generated with low confidence">
            <a:extLst>
              <a:ext uri="{FF2B5EF4-FFF2-40B4-BE49-F238E27FC236}">
                <a16:creationId xmlns:a16="http://schemas.microsoft.com/office/drawing/2014/main" id="{07D393B8-5BCC-4CBC-9DC8-3E471491EB4E}"/>
              </a:ext>
            </a:extLst>
          </p:cNvPr>
          <p:cNvPicPr>
            <a:picLocks noChangeAspect="1"/>
          </p:cNvPicPr>
          <p:nvPr/>
        </p:nvPicPr>
        <p:blipFill rotWithShape="1">
          <a:blip r:embed="rId2">
            <a:extLst>
              <a:ext uri="{28A0092B-C50C-407E-A947-70E740481C1C}">
                <a14:useLocalDpi xmlns:a14="http://schemas.microsoft.com/office/drawing/2010/main" val="0"/>
              </a:ext>
            </a:extLst>
          </a:blip>
          <a:srcRect t="2383" r="1" b="1297"/>
          <a:stretch/>
        </p:blipFill>
        <p:spPr>
          <a:xfrm>
            <a:off x="20" y="10"/>
            <a:ext cx="12191980" cy="6857990"/>
          </a:xfrm>
          <a:prstGeom prst="rect">
            <a:avLst/>
          </a:prstGeom>
          <a:noFill/>
        </p:spPr>
      </p:pic>
      <p:sp>
        <p:nvSpPr>
          <p:cNvPr id="7" name="Date Placeholder 1">
            <a:extLst>
              <a:ext uri="{FF2B5EF4-FFF2-40B4-BE49-F238E27FC236}">
                <a16:creationId xmlns:a16="http://schemas.microsoft.com/office/drawing/2014/main" id="{8D3865CA-1923-4EC1-8D86-C5FBF634AD24}"/>
              </a:ext>
            </a:extLst>
          </p:cNvPr>
          <p:cNvSpPr>
            <a:spLocks noGrp="1"/>
          </p:cNvSpPr>
          <p:nvPr>
            <p:ph type="dt" sz="half" idx="10"/>
          </p:nvPr>
        </p:nvSpPr>
        <p:spPr>
          <a:xfrm rot="5400000">
            <a:off x="-1001475" y="1517536"/>
            <a:ext cx="2801123" cy="365125"/>
          </a:xfrm>
        </p:spPr>
        <p:txBody>
          <a:bodyPr/>
          <a:lstStyle/>
          <a:p>
            <a:pPr>
              <a:spcAft>
                <a:spcPts val="600"/>
              </a:spcAft>
            </a:pPr>
            <a:fld id="{E95100E5-DE39-4B5C-AC31-4107DCEC21F4}" type="datetime1">
              <a:rPr lang="en-US" smtClean="0">
                <a:solidFill>
                  <a:srgbClr val="FFFFFF"/>
                </a:solidFill>
                <a:effectLst>
                  <a:outerShdw blurRad="38100" dist="38100" dir="2700000" algn="tl">
                    <a:srgbClr val="000000">
                      <a:alpha val="43137"/>
                    </a:srgbClr>
                  </a:outerShdw>
                </a:effectLst>
              </a:rPr>
              <a:pPr>
                <a:spcAft>
                  <a:spcPts val="600"/>
                </a:spcAft>
              </a:pPr>
              <a:t>5/3/2023</a:t>
            </a:fld>
            <a:endParaRPr lang="en-US" dirty="0">
              <a:solidFill>
                <a:srgbClr val="FFFFFF"/>
              </a:solidFill>
              <a:effectLst>
                <a:outerShdw blurRad="38100" dist="38100" dir="2700000" algn="tl">
                  <a:srgbClr val="000000">
                    <a:alpha val="43137"/>
                  </a:srgbClr>
                </a:outerShdw>
              </a:effectLst>
            </a:endParaRPr>
          </a:p>
        </p:txBody>
      </p:sp>
      <p:sp>
        <p:nvSpPr>
          <p:cNvPr id="11" name="Slide Number Placeholder 3">
            <a:extLst>
              <a:ext uri="{FF2B5EF4-FFF2-40B4-BE49-F238E27FC236}">
                <a16:creationId xmlns:a16="http://schemas.microsoft.com/office/drawing/2014/main" id="{5DFEAE26-17E8-44F7-B8D0-77FB1D88E480}"/>
              </a:ext>
            </a:extLst>
          </p:cNvPr>
          <p:cNvSpPr>
            <a:spLocks noGrp="1"/>
          </p:cNvSpPr>
          <p:nvPr>
            <p:ph type="sldNum" sz="quarter" idx="12"/>
          </p:nvPr>
        </p:nvSpPr>
        <p:spPr>
          <a:xfrm>
            <a:off x="11228877" y="6319138"/>
            <a:ext cx="710647" cy="365125"/>
          </a:xfrm>
        </p:spPr>
        <p:txBody>
          <a:bodyPr/>
          <a:lstStyle/>
          <a:p>
            <a:pPr>
              <a:spcAft>
                <a:spcPts val="600"/>
              </a:spcAft>
            </a:pPr>
            <a:fld id="{38AB6432-E879-4FE7-87DD-5FEE9CC88187}" type="slidenum">
              <a:rPr lang="en-US" smtClean="0"/>
              <a:pPr>
                <a:spcAft>
                  <a:spcPts val="600"/>
                </a:spcAft>
              </a:pPr>
              <a:t>2</a:t>
            </a:fld>
            <a:endParaRPr lang="en-US"/>
          </a:p>
        </p:txBody>
      </p:sp>
      <p:sp>
        <p:nvSpPr>
          <p:cNvPr id="3" name="Rectangle 2">
            <a:extLst>
              <a:ext uri="{FF2B5EF4-FFF2-40B4-BE49-F238E27FC236}">
                <a16:creationId xmlns:a16="http://schemas.microsoft.com/office/drawing/2014/main" id="{ACEB5C7B-B681-6DEB-06FC-3A39CB503FE1}"/>
              </a:ext>
            </a:extLst>
          </p:cNvPr>
          <p:cNvSpPr/>
          <p:nvPr/>
        </p:nvSpPr>
        <p:spPr>
          <a:xfrm>
            <a:off x="216524" y="1298439"/>
            <a:ext cx="4446098" cy="769441"/>
          </a:xfrm>
          <a:prstGeom prst="rect">
            <a:avLst/>
          </a:prstGeom>
          <a:noFill/>
        </p:spPr>
        <p:txBody>
          <a:bodyPr wrap="square" lIns="91440" tIns="45720" rIns="91440" bIns="45720">
            <a:spAutoFit/>
          </a:bodyPr>
          <a:lstStyle/>
          <a:p>
            <a:pPr algn="ct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Introduction</a:t>
            </a:r>
            <a:endParaRPr lang="en-US" sz="4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AF8E1E9C-D9A5-1EFE-A87E-149D0F9506F6}"/>
              </a:ext>
            </a:extLst>
          </p:cNvPr>
          <p:cNvSpPr txBox="1"/>
          <p:nvPr/>
        </p:nvSpPr>
        <p:spPr>
          <a:xfrm>
            <a:off x="583772" y="2202026"/>
            <a:ext cx="5249445" cy="3724096"/>
          </a:xfrm>
          <a:prstGeom prst="rect">
            <a:avLst/>
          </a:prstGeom>
          <a:noFill/>
        </p:spPr>
        <p:txBody>
          <a:bodyPr wrap="square" rtlCol="0">
            <a:spAutoFit/>
          </a:bodyPr>
          <a:lstStyle/>
          <a:p>
            <a:r>
              <a:rPr lang="en-US" sz="1600" dirty="0">
                <a:solidFill>
                  <a:schemeClr val="bg1"/>
                </a:solidFill>
                <a:effectLst/>
                <a:latin typeface="Times New Roman" panose="02020603050405020304" pitchFamily="18" charset="0"/>
                <a:ea typeface="Segoe UI" panose="020B0502040204020203" pitchFamily="34" charset="0"/>
                <a:cs typeface="Times New Roman" panose="02020603050405020304" pitchFamily="18" charset="0"/>
              </a:rPr>
              <a:t>In this hustling world, entertainment is a necessity for each one of us to refresh our mood and energy. Entertainment regains our confidence for work, and we can work more enthusiastically. For revitalizing ourselves, we can listen to our preferred music or can watch movies of our choice. For watching favorable movies online we can utilize movie recommendation systems, which are more reliable, since searching of preferred movies will require more and more time which one cannot afford to waste.</a:t>
            </a:r>
          </a:p>
          <a:p>
            <a:endParaRPr lang="en-US" sz="1600" dirty="0">
              <a:solidFill>
                <a:schemeClr val="bg1"/>
              </a:solidFill>
              <a:effectLst/>
              <a:latin typeface="Times New Roman" panose="02020603050405020304" pitchFamily="18" charset="0"/>
              <a:ea typeface="Segoe UI" panose="020B0502040204020203" pitchFamily="34"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Python is a popular programming language for building such recommendation systems due to its simplicity, flexibility, and extensive libraries. In this presentation, we will explore how to build a movie recommendation system using Python.</a:t>
            </a:r>
          </a:p>
          <a:p>
            <a:endParaRPr lang="en-IN" sz="1200" dirty="0">
              <a:solidFill>
                <a:schemeClr val="bg1"/>
              </a:solidFill>
              <a:latin typeface="Times New Roman" panose="02020603050405020304" pitchFamily="18" charset="0"/>
              <a:cs typeface="Times New Roman" panose="02020603050405020304" pitchFamily="18" charset="0"/>
            </a:endParaRPr>
          </a:p>
        </p:txBody>
      </p:sp>
      <p:sp>
        <p:nvSpPr>
          <p:cNvPr id="10" name="AutoShape 2" descr="Netflix, Amazon Prime और Hotstar ऐसे देखें फ्री में, फिर ना कहना बताया नहीं  - Netflix, Amazon Prime Video, Disney Hotstar free: you can watch Netflix,  Amazon Prime and Hotstar free on">
            <a:extLst>
              <a:ext uri="{FF2B5EF4-FFF2-40B4-BE49-F238E27FC236}">
                <a16:creationId xmlns:a16="http://schemas.microsoft.com/office/drawing/2014/main" id="{5FF0CFDA-DA03-77DA-DFFD-A2CC595370B8}"/>
              </a:ext>
            </a:extLst>
          </p:cNvPr>
          <p:cNvSpPr>
            <a:spLocks noChangeAspect="1" noChangeArrowheads="1"/>
          </p:cNvSpPr>
          <p:nvPr/>
        </p:nvSpPr>
        <p:spPr bwMode="auto">
          <a:xfrm>
            <a:off x="5943599" y="3276599"/>
            <a:ext cx="2547257" cy="25472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4" descr="Netflix, Amazon Prime और Hotstar ऐसे देखें फ्री में, फिर ना कहना बताया नहीं  - Netflix, Amazon Prime Video, Disney Hotstar free: you can watch Netflix,  Amazon Prime and Hotstar free on">
            <a:extLst>
              <a:ext uri="{FF2B5EF4-FFF2-40B4-BE49-F238E27FC236}">
                <a16:creationId xmlns:a16="http://schemas.microsoft.com/office/drawing/2014/main" id="{455C7D34-6F7C-CEC9-FF4F-1C004B5D9EB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6" name="Picture 15" descr="A screenshot of a movie&#10;&#10;Description automatically generated with medium confidence">
            <a:extLst>
              <a:ext uri="{FF2B5EF4-FFF2-40B4-BE49-F238E27FC236}">
                <a16:creationId xmlns:a16="http://schemas.microsoft.com/office/drawing/2014/main" id="{B3B1B4B9-CA68-258A-3702-7DFAC729BE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785" y="1905389"/>
            <a:ext cx="5414996" cy="3047222"/>
          </a:xfrm>
          <a:prstGeom prst="rect">
            <a:avLst/>
          </a:prstGeom>
        </p:spPr>
      </p:pic>
    </p:spTree>
    <p:extLst>
      <p:ext uri="{BB962C8B-B14F-4D97-AF65-F5344CB8AC3E}">
        <p14:creationId xmlns:p14="http://schemas.microsoft.com/office/powerpoint/2010/main" val="2539574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0" descr="A red and black flag&#10;&#10;Description automatically generated with low confidence">
            <a:extLst>
              <a:ext uri="{FF2B5EF4-FFF2-40B4-BE49-F238E27FC236}">
                <a16:creationId xmlns:a16="http://schemas.microsoft.com/office/drawing/2014/main" id="{07D393B8-5BCC-4CBC-9DC8-3E471491EB4E}"/>
              </a:ext>
            </a:extLst>
          </p:cNvPr>
          <p:cNvPicPr>
            <a:picLocks noChangeAspect="1"/>
          </p:cNvPicPr>
          <p:nvPr/>
        </p:nvPicPr>
        <p:blipFill rotWithShape="1">
          <a:blip r:embed="rId2">
            <a:extLst>
              <a:ext uri="{28A0092B-C50C-407E-A947-70E740481C1C}">
                <a14:useLocalDpi xmlns:a14="http://schemas.microsoft.com/office/drawing/2010/main" val="0"/>
              </a:ext>
            </a:extLst>
          </a:blip>
          <a:srcRect t="2383" r="1" b="1297"/>
          <a:stretch/>
        </p:blipFill>
        <p:spPr>
          <a:xfrm>
            <a:off x="20" y="10"/>
            <a:ext cx="12191980" cy="6857990"/>
          </a:xfrm>
          <a:prstGeom prst="rect">
            <a:avLst/>
          </a:prstGeom>
          <a:noFill/>
        </p:spPr>
      </p:pic>
      <p:sp>
        <p:nvSpPr>
          <p:cNvPr id="7" name="Date Placeholder 1">
            <a:extLst>
              <a:ext uri="{FF2B5EF4-FFF2-40B4-BE49-F238E27FC236}">
                <a16:creationId xmlns:a16="http://schemas.microsoft.com/office/drawing/2014/main" id="{8D3865CA-1923-4EC1-8D86-C5FBF634AD24}"/>
              </a:ext>
            </a:extLst>
          </p:cNvPr>
          <p:cNvSpPr>
            <a:spLocks noGrp="1"/>
          </p:cNvSpPr>
          <p:nvPr>
            <p:ph type="dt" sz="half" idx="10"/>
          </p:nvPr>
        </p:nvSpPr>
        <p:spPr>
          <a:xfrm rot="5400000">
            <a:off x="-1001475" y="1517536"/>
            <a:ext cx="2801123" cy="365125"/>
          </a:xfrm>
        </p:spPr>
        <p:txBody>
          <a:bodyPr/>
          <a:lstStyle/>
          <a:p>
            <a:pPr>
              <a:spcAft>
                <a:spcPts val="600"/>
              </a:spcAft>
            </a:pPr>
            <a:fld id="{E95100E5-DE39-4B5C-AC31-4107DCEC21F4}" type="datetime1">
              <a:rPr lang="en-US" smtClean="0">
                <a:solidFill>
                  <a:srgbClr val="FFFFFF"/>
                </a:solidFill>
                <a:effectLst>
                  <a:outerShdw blurRad="38100" dist="38100" dir="2700000" algn="tl">
                    <a:srgbClr val="000000">
                      <a:alpha val="43137"/>
                    </a:srgbClr>
                  </a:outerShdw>
                </a:effectLst>
              </a:rPr>
              <a:pPr>
                <a:spcAft>
                  <a:spcPts val="600"/>
                </a:spcAft>
              </a:pPr>
              <a:t>5/3/2023</a:t>
            </a:fld>
            <a:endParaRPr lang="en-US" dirty="0">
              <a:solidFill>
                <a:srgbClr val="FFFFFF"/>
              </a:solidFill>
              <a:effectLst>
                <a:outerShdw blurRad="38100" dist="38100" dir="2700000" algn="tl">
                  <a:srgbClr val="000000">
                    <a:alpha val="43137"/>
                  </a:srgbClr>
                </a:outerShdw>
              </a:effectLst>
            </a:endParaRPr>
          </a:p>
        </p:txBody>
      </p:sp>
      <p:sp>
        <p:nvSpPr>
          <p:cNvPr id="11" name="Slide Number Placeholder 3">
            <a:extLst>
              <a:ext uri="{FF2B5EF4-FFF2-40B4-BE49-F238E27FC236}">
                <a16:creationId xmlns:a16="http://schemas.microsoft.com/office/drawing/2014/main" id="{5DFEAE26-17E8-44F7-B8D0-77FB1D88E480}"/>
              </a:ext>
            </a:extLst>
          </p:cNvPr>
          <p:cNvSpPr>
            <a:spLocks noGrp="1"/>
          </p:cNvSpPr>
          <p:nvPr>
            <p:ph type="sldNum" sz="quarter" idx="12"/>
          </p:nvPr>
        </p:nvSpPr>
        <p:spPr>
          <a:xfrm>
            <a:off x="11228877" y="6319138"/>
            <a:ext cx="710647" cy="365125"/>
          </a:xfrm>
        </p:spPr>
        <p:txBody>
          <a:bodyPr/>
          <a:lstStyle/>
          <a:p>
            <a:pPr>
              <a:spcAft>
                <a:spcPts val="600"/>
              </a:spcAft>
            </a:pPr>
            <a:fld id="{38AB6432-E879-4FE7-87DD-5FEE9CC88187}" type="slidenum">
              <a:rPr lang="en-US" smtClean="0"/>
              <a:pPr>
                <a:spcAft>
                  <a:spcPts val="600"/>
                </a:spcAft>
              </a:pPr>
              <a:t>3</a:t>
            </a:fld>
            <a:endParaRPr lang="en-US"/>
          </a:p>
        </p:txBody>
      </p:sp>
      <p:sp>
        <p:nvSpPr>
          <p:cNvPr id="3" name="Rectangle 2">
            <a:extLst>
              <a:ext uri="{FF2B5EF4-FFF2-40B4-BE49-F238E27FC236}">
                <a16:creationId xmlns:a16="http://schemas.microsoft.com/office/drawing/2014/main" id="{ACEB5C7B-B681-6DEB-06FC-3A39CB503FE1}"/>
              </a:ext>
            </a:extLst>
          </p:cNvPr>
          <p:cNvSpPr/>
          <p:nvPr/>
        </p:nvSpPr>
        <p:spPr>
          <a:xfrm>
            <a:off x="222275" y="1271333"/>
            <a:ext cx="5616693" cy="954107"/>
          </a:xfrm>
          <a:prstGeom prst="rect">
            <a:avLst/>
          </a:prstGeom>
          <a:noFill/>
        </p:spPr>
        <p:txBody>
          <a:bodyPr wrap="square" lIns="91440" tIns="45720" rIns="91440" bIns="45720">
            <a:spAutoFit/>
          </a:bodyPr>
          <a:lstStyle/>
          <a:p>
            <a:pPr algn="ctr"/>
            <a:r>
              <a:rPr lang="en-IN" sz="2800" b="1" dirty="0">
                <a:solidFill>
                  <a:schemeClr val="bg1"/>
                </a:solidFill>
                <a:latin typeface="Aharoni" panose="02010803020104030203" pitchFamily="2" charset="-79"/>
                <a:cs typeface="Aharoni" panose="02010803020104030203" pitchFamily="2" charset="-79"/>
              </a:rPr>
              <a:t>TYPES OF MOVIE RECOMMENDATION  SYSTEM</a:t>
            </a:r>
            <a:endParaRPr lang="en-US" sz="11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AF8E1E9C-D9A5-1EFE-A87E-149D0F9506F6}"/>
              </a:ext>
            </a:extLst>
          </p:cNvPr>
          <p:cNvSpPr txBox="1"/>
          <p:nvPr/>
        </p:nvSpPr>
        <p:spPr>
          <a:xfrm>
            <a:off x="616689" y="2519571"/>
            <a:ext cx="5249445" cy="2123658"/>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Movie recommendation system is of three types:-</a:t>
            </a:r>
          </a:p>
          <a:p>
            <a:pPr marL="342900" indent="-342900">
              <a:buFont typeface="+mj-lt"/>
              <a:buAutoNum type="arabicPeriod"/>
            </a:pPr>
            <a:r>
              <a:rPr lang="en-IN" sz="2400" dirty="0">
                <a:solidFill>
                  <a:schemeClr val="bg1"/>
                </a:solidFill>
                <a:latin typeface="Times New Roman" panose="02020603050405020304" pitchFamily="18" charset="0"/>
                <a:cs typeface="Times New Roman" panose="02020603050405020304" pitchFamily="18" charset="0"/>
              </a:rPr>
              <a:t>Content-Based Filtering</a:t>
            </a: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dirty="0">
                <a:solidFill>
                  <a:schemeClr val="bg1"/>
                </a:solidFill>
                <a:latin typeface="Times New Roman" panose="02020603050405020304" pitchFamily="18" charset="0"/>
                <a:cs typeface="Times New Roman" panose="02020603050405020304" pitchFamily="18" charset="0"/>
              </a:rPr>
              <a:t>Collaborative filtering</a:t>
            </a:r>
          </a:p>
          <a:p>
            <a:pPr marL="342900" indent="-342900">
              <a:buFont typeface="+mj-lt"/>
              <a:buAutoNum type="arabicPeriod"/>
            </a:pPr>
            <a:r>
              <a:rPr lang="en-US" sz="2400" dirty="0">
                <a:solidFill>
                  <a:schemeClr val="bg1"/>
                </a:solidFill>
                <a:latin typeface="Times New Roman" panose="02020603050405020304" pitchFamily="18" charset="0"/>
                <a:cs typeface="Times New Roman" panose="02020603050405020304" pitchFamily="18" charset="0"/>
              </a:rPr>
              <a:t>Hybrid methods</a:t>
            </a:r>
            <a:endParaRPr lang="en-IN" sz="2400" dirty="0">
              <a:solidFill>
                <a:schemeClr val="bg1"/>
              </a:solidFill>
              <a:latin typeface="Times New Roman" panose="02020603050405020304" pitchFamily="18" charset="0"/>
              <a:cs typeface="Times New Roman" panose="02020603050405020304" pitchFamily="18" charset="0"/>
            </a:endParaRPr>
          </a:p>
          <a:p>
            <a:endParaRPr lang="en-IN" sz="1200" dirty="0">
              <a:solidFill>
                <a:schemeClr val="bg1"/>
              </a:solidFill>
              <a:latin typeface="Times New Roman" panose="02020603050405020304" pitchFamily="18" charset="0"/>
              <a:cs typeface="Times New Roman" panose="02020603050405020304" pitchFamily="18" charset="0"/>
            </a:endParaRPr>
          </a:p>
        </p:txBody>
      </p:sp>
      <p:sp>
        <p:nvSpPr>
          <p:cNvPr id="10" name="AutoShape 2" descr="Netflix, Amazon Prime और Hotstar ऐसे देखें फ्री में, फिर ना कहना बताया नहीं  - Netflix, Amazon Prime Video, Disney Hotstar free: you can watch Netflix,  Amazon Prime and Hotstar free on">
            <a:extLst>
              <a:ext uri="{FF2B5EF4-FFF2-40B4-BE49-F238E27FC236}">
                <a16:creationId xmlns:a16="http://schemas.microsoft.com/office/drawing/2014/main" id="{5FF0CFDA-DA03-77DA-DFFD-A2CC595370B8}"/>
              </a:ext>
            </a:extLst>
          </p:cNvPr>
          <p:cNvSpPr>
            <a:spLocks noChangeAspect="1" noChangeArrowheads="1"/>
          </p:cNvSpPr>
          <p:nvPr/>
        </p:nvSpPr>
        <p:spPr bwMode="auto">
          <a:xfrm>
            <a:off x="5943599" y="3276599"/>
            <a:ext cx="2547257" cy="25472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4" descr="Netflix, Amazon Prime और Hotstar ऐसे देखें फ्री में, फिर ना कहना बताया नहीं  - Netflix, Amazon Prime Video, Disney Hotstar free: you can watch Netflix,  Amazon Prime and Hotstar free on">
            <a:extLst>
              <a:ext uri="{FF2B5EF4-FFF2-40B4-BE49-F238E27FC236}">
                <a16:creationId xmlns:a16="http://schemas.microsoft.com/office/drawing/2014/main" id="{455C7D34-6F7C-CEC9-FF4F-1C004B5D9EB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8" descr="ott release: Latest OTT releases on Netflix, Disney+ Hotstar, Zee5, and  Amazon Prime this week: Here's a complete list - The Economic Times">
            <a:extLst>
              <a:ext uri="{FF2B5EF4-FFF2-40B4-BE49-F238E27FC236}">
                <a16:creationId xmlns:a16="http://schemas.microsoft.com/office/drawing/2014/main" id="{13AAC269-398D-512A-EA7D-B00488055B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863" b="8697"/>
          <a:stretch/>
        </p:blipFill>
        <p:spPr bwMode="auto">
          <a:xfrm>
            <a:off x="6358785" y="2067880"/>
            <a:ext cx="5610940" cy="2801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784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A1318A-B563-6BFD-F32F-C6BC180F51C0}"/>
              </a:ext>
            </a:extLst>
          </p:cNvPr>
          <p:cNvSpPr>
            <a:spLocks noGrp="1"/>
          </p:cNvSpPr>
          <p:nvPr>
            <p:ph type="ctrTitle"/>
          </p:nvPr>
        </p:nvSpPr>
        <p:spPr>
          <a:xfrm>
            <a:off x="2400300" y="346205"/>
            <a:ext cx="8134350" cy="942392"/>
          </a:xfrm>
        </p:spPr>
        <p:txBody>
          <a:bodyPr/>
          <a:lstStyle/>
          <a:p>
            <a:pPr algn="ctr"/>
            <a:r>
              <a:rPr lang="en-IN" dirty="0">
                <a:solidFill>
                  <a:schemeClr val="bg1"/>
                </a:solidFill>
              </a:rPr>
              <a:t>Content-Based Filtering</a:t>
            </a:r>
          </a:p>
        </p:txBody>
      </p:sp>
      <p:sp>
        <p:nvSpPr>
          <p:cNvPr id="4" name="Subtitle 3">
            <a:extLst>
              <a:ext uri="{FF2B5EF4-FFF2-40B4-BE49-F238E27FC236}">
                <a16:creationId xmlns:a16="http://schemas.microsoft.com/office/drawing/2014/main" id="{995B4C32-EFCC-DF75-294E-0435FB707FA6}"/>
              </a:ext>
            </a:extLst>
          </p:cNvPr>
          <p:cNvSpPr>
            <a:spLocks noGrp="1"/>
          </p:cNvSpPr>
          <p:nvPr>
            <p:ph type="subTitle" idx="1"/>
          </p:nvPr>
        </p:nvSpPr>
        <p:spPr>
          <a:xfrm>
            <a:off x="0" y="1876425"/>
            <a:ext cx="5762625" cy="3872510"/>
          </a:xfrm>
        </p:spPr>
        <p:txBody>
          <a:bodyPr>
            <a:normAutofit fontScale="77500" lnSpcReduction="20000"/>
          </a:bodyPr>
          <a:lstStyle/>
          <a:p>
            <a:r>
              <a:rPr lang="en-US" dirty="0">
                <a:solidFill>
                  <a:schemeClr val="bg1"/>
                </a:solidFill>
                <a:latin typeface="Arial" panose="020B0604020202020204" pitchFamily="34" charset="0"/>
                <a:cs typeface="Arial" panose="020B0604020202020204" pitchFamily="34" charset="0"/>
              </a:rPr>
              <a:t>Content-based filtering is another popular method used in movie recommendation systems. This method looks at the characteristics of individual movies to make recommendations. The system analyzes data about the genre, actors, directors, and other features of a movie to determine what other movies are similar.</a:t>
            </a:r>
          </a:p>
          <a:p>
            <a:r>
              <a:rPr lang="en-US" dirty="0">
                <a:solidFill>
                  <a:schemeClr val="bg1"/>
                </a:solidFill>
                <a:latin typeface="Arial" panose="020B0604020202020204" pitchFamily="34" charset="0"/>
                <a:cs typeface="Arial" panose="020B0604020202020204" pitchFamily="34" charset="0"/>
              </a:rPr>
              <a:t>Once the system has identified these similarities, it can then recommend movies to users based on their preferences. This method is effective because it takes into account the specific qualities of a movie that a user enjoys, rather than relying solely on the opinions of others.</a:t>
            </a:r>
          </a:p>
          <a:p>
            <a:endParaRPr lang="en-IN" dirty="0">
              <a:latin typeface="Arial" panose="020B0604020202020204" pitchFamily="34" charset="0"/>
              <a:cs typeface="Arial" panose="020B0604020202020204" pitchFamily="34" charset="0"/>
            </a:endParaRPr>
          </a:p>
        </p:txBody>
      </p:sp>
      <p:pic>
        <p:nvPicPr>
          <p:cNvPr id="8" name="Picture 7" descr="A screenshot of a computer&#10;&#10;Description automatically generated">
            <a:extLst>
              <a:ext uri="{FF2B5EF4-FFF2-40B4-BE49-F238E27FC236}">
                <a16:creationId xmlns:a16="http://schemas.microsoft.com/office/drawing/2014/main" id="{E98C6E18-586B-7805-A31D-3E17B46E3F94}"/>
              </a:ext>
            </a:extLst>
          </p:cNvPr>
          <p:cNvPicPr>
            <a:picLocks noChangeAspect="1"/>
          </p:cNvPicPr>
          <p:nvPr/>
        </p:nvPicPr>
        <p:blipFill rotWithShape="1">
          <a:blip r:embed="rId2">
            <a:extLst>
              <a:ext uri="{28A0092B-C50C-407E-A947-70E740481C1C}">
                <a14:useLocalDpi xmlns:a14="http://schemas.microsoft.com/office/drawing/2010/main" val="0"/>
              </a:ext>
            </a:extLst>
          </a:blip>
          <a:srcRect l="1250" t="12916" r="1172" b="8612"/>
          <a:stretch/>
        </p:blipFill>
        <p:spPr>
          <a:xfrm>
            <a:off x="5762624" y="1876425"/>
            <a:ext cx="6429375" cy="3771900"/>
          </a:xfrm>
          <a:prstGeom prst="rect">
            <a:avLst/>
          </a:prstGeom>
        </p:spPr>
      </p:pic>
      <p:sp>
        <p:nvSpPr>
          <p:cNvPr id="9" name="TextBox 8">
            <a:extLst>
              <a:ext uri="{FF2B5EF4-FFF2-40B4-BE49-F238E27FC236}">
                <a16:creationId xmlns:a16="http://schemas.microsoft.com/office/drawing/2014/main" id="{83D26093-CD99-2DA7-15E9-25A63CBFB1CA}"/>
              </a:ext>
            </a:extLst>
          </p:cNvPr>
          <p:cNvSpPr txBox="1"/>
          <p:nvPr/>
        </p:nvSpPr>
        <p:spPr>
          <a:xfrm>
            <a:off x="6096000" y="5648325"/>
            <a:ext cx="1996166" cy="261610"/>
          </a:xfrm>
          <a:prstGeom prst="rect">
            <a:avLst/>
          </a:prstGeom>
          <a:noFill/>
        </p:spPr>
        <p:txBody>
          <a:bodyPr wrap="square" rtlCol="0">
            <a:spAutoFit/>
          </a:bodyPr>
          <a:lstStyle/>
          <a:p>
            <a:r>
              <a:rPr lang="en-IN" sz="1050" dirty="0">
                <a:solidFill>
                  <a:schemeClr val="bg1"/>
                </a:solidFill>
              </a:rPr>
              <a:t>Netflix.in</a:t>
            </a:r>
          </a:p>
        </p:txBody>
      </p:sp>
    </p:spTree>
    <p:extLst>
      <p:ext uri="{BB962C8B-B14F-4D97-AF65-F5344CB8AC3E}">
        <p14:creationId xmlns:p14="http://schemas.microsoft.com/office/powerpoint/2010/main" val="4224423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A1318A-B563-6BFD-F32F-C6BC180F51C0}"/>
              </a:ext>
            </a:extLst>
          </p:cNvPr>
          <p:cNvSpPr>
            <a:spLocks noGrp="1"/>
          </p:cNvSpPr>
          <p:nvPr>
            <p:ph type="ctrTitle"/>
          </p:nvPr>
        </p:nvSpPr>
        <p:spPr>
          <a:xfrm>
            <a:off x="2400300" y="346205"/>
            <a:ext cx="8134350" cy="942392"/>
          </a:xfrm>
        </p:spPr>
        <p:txBody>
          <a:bodyPr/>
          <a:lstStyle/>
          <a:p>
            <a:pPr algn="ctr"/>
            <a:r>
              <a:rPr lang="en-IN" dirty="0">
                <a:solidFill>
                  <a:schemeClr val="bg1"/>
                </a:solidFill>
              </a:rPr>
              <a:t>Collaborative Filtering</a:t>
            </a:r>
          </a:p>
        </p:txBody>
      </p:sp>
      <p:sp>
        <p:nvSpPr>
          <p:cNvPr id="4" name="Subtitle 3">
            <a:extLst>
              <a:ext uri="{FF2B5EF4-FFF2-40B4-BE49-F238E27FC236}">
                <a16:creationId xmlns:a16="http://schemas.microsoft.com/office/drawing/2014/main" id="{995B4C32-EFCC-DF75-294E-0435FB707FA6}"/>
              </a:ext>
            </a:extLst>
          </p:cNvPr>
          <p:cNvSpPr>
            <a:spLocks noGrp="1"/>
          </p:cNvSpPr>
          <p:nvPr>
            <p:ph type="subTitle" idx="1"/>
          </p:nvPr>
        </p:nvSpPr>
        <p:spPr>
          <a:xfrm>
            <a:off x="0" y="1876425"/>
            <a:ext cx="5762625" cy="3872510"/>
          </a:xfrm>
        </p:spPr>
        <p:txBody>
          <a:bodyPr>
            <a:normAutofit fontScale="77500" lnSpcReduction="20000"/>
          </a:bodyPr>
          <a:lstStyle/>
          <a:p>
            <a:r>
              <a:rPr lang="en-US" dirty="0">
                <a:solidFill>
                  <a:schemeClr val="bg1"/>
                </a:solidFill>
                <a:latin typeface="Arial" panose="020B0604020202020204" pitchFamily="34" charset="0"/>
                <a:cs typeface="Arial" panose="020B0604020202020204" pitchFamily="34" charset="0"/>
              </a:rPr>
              <a:t>Collaborative filtering is one of the most popular methods used in movie recommendation systems. This method relies on the idea that people who have similar tastes in movies will also enjoy similar movies. The system collects data about the movies that each user has watched and analyzes this data to find patterns and similarities between users.</a:t>
            </a:r>
          </a:p>
          <a:p>
            <a:r>
              <a:rPr lang="en-US" dirty="0">
                <a:solidFill>
                  <a:schemeClr val="bg1"/>
                </a:solidFill>
                <a:latin typeface="Arial" panose="020B0604020202020204" pitchFamily="34" charset="0"/>
                <a:cs typeface="Arial" panose="020B0604020202020204" pitchFamily="34" charset="0"/>
              </a:rPr>
              <a:t>Once the system has identified these patterns, it can then recommend movies to users based on what other users with similar tastes have enjoyed. This method is effective because it takes into account the opinions and preferences of a large group of people, rather than just one individual.</a:t>
            </a:r>
          </a:p>
          <a:p>
            <a:endParaRPr lang="en-IN" dirty="0">
              <a:latin typeface="Arial" panose="020B0604020202020204" pitchFamily="34" charset="0"/>
              <a:cs typeface="Arial" panose="020B0604020202020204" pitchFamily="34" charset="0"/>
            </a:endParaRPr>
          </a:p>
        </p:txBody>
      </p:sp>
      <p:pic>
        <p:nvPicPr>
          <p:cNvPr id="2" name="Picture 2" descr="User-Based Collaborative Filtering">
            <a:extLst>
              <a:ext uri="{FF2B5EF4-FFF2-40B4-BE49-F238E27FC236}">
                <a16:creationId xmlns:a16="http://schemas.microsoft.com/office/drawing/2014/main" id="{FC3D58F8-0817-B718-7C08-19DDF48300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9" t="18790" r="30663"/>
          <a:stretch/>
        </p:blipFill>
        <p:spPr bwMode="auto">
          <a:xfrm>
            <a:off x="5882955" y="1662460"/>
            <a:ext cx="6086960" cy="4254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899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A1318A-B563-6BFD-F32F-C6BC180F51C0}"/>
              </a:ext>
            </a:extLst>
          </p:cNvPr>
          <p:cNvSpPr>
            <a:spLocks noGrp="1"/>
          </p:cNvSpPr>
          <p:nvPr>
            <p:ph type="ctrTitle"/>
          </p:nvPr>
        </p:nvSpPr>
        <p:spPr>
          <a:xfrm>
            <a:off x="2400300" y="346205"/>
            <a:ext cx="8134350" cy="942392"/>
          </a:xfrm>
        </p:spPr>
        <p:txBody>
          <a:bodyPr/>
          <a:lstStyle/>
          <a:p>
            <a:pPr algn="ctr"/>
            <a:r>
              <a:rPr lang="en-IN" dirty="0">
                <a:solidFill>
                  <a:schemeClr val="bg1"/>
                </a:solidFill>
              </a:rPr>
              <a:t>Hybrid Methods</a:t>
            </a:r>
          </a:p>
        </p:txBody>
      </p:sp>
      <p:sp>
        <p:nvSpPr>
          <p:cNvPr id="4" name="Subtitle 3">
            <a:extLst>
              <a:ext uri="{FF2B5EF4-FFF2-40B4-BE49-F238E27FC236}">
                <a16:creationId xmlns:a16="http://schemas.microsoft.com/office/drawing/2014/main" id="{995B4C32-EFCC-DF75-294E-0435FB707FA6}"/>
              </a:ext>
            </a:extLst>
          </p:cNvPr>
          <p:cNvSpPr>
            <a:spLocks noGrp="1"/>
          </p:cNvSpPr>
          <p:nvPr>
            <p:ph type="subTitle" idx="1"/>
          </p:nvPr>
        </p:nvSpPr>
        <p:spPr>
          <a:xfrm>
            <a:off x="54428" y="1960401"/>
            <a:ext cx="12083143" cy="3872510"/>
          </a:xfrm>
        </p:spPr>
        <p:txBody>
          <a:bodyPr>
            <a:normAutofit/>
          </a:bodyPr>
          <a:lstStyle/>
          <a:p>
            <a:r>
              <a:rPr lang="en-US" dirty="0">
                <a:solidFill>
                  <a:schemeClr val="bg1"/>
                </a:solidFill>
              </a:rPr>
              <a:t>Many movie recommendation systems use a combination of both collaborative filtering and content-based filtering. These hybrid methods are often more effective than either method alone because they take into account both the opinions of a large group of people and the specific qualities of individual movies.</a:t>
            </a:r>
          </a:p>
          <a:p>
            <a:r>
              <a:rPr lang="en-US" dirty="0">
                <a:solidFill>
                  <a:schemeClr val="bg1"/>
                </a:solidFill>
              </a:rPr>
              <a:t>By combining these two methods, a recommendation system can provide more accurate and personalized recommendations to users. This is important because it helps users to discover new movies that they may not have otherwise found on their own.</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8719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065" name="Rectangle 2064">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067" name="Picture 2066">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69" name="Straight Connector 2068">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73" name="Rectangle 2072">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DAE8E9-04EE-26B0-013B-9DC17CF5E0F3}"/>
              </a:ext>
            </a:extLst>
          </p:cNvPr>
          <p:cNvSpPr>
            <a:spLocks noGrp="1"/>
          </p:cNvSpPr>
          <p:nvPr>
            <p:ph type="ctrTitle"/>
          </p:nvPr>
        </p:nvSpPr>
        <p:spPr>
          <a:xfrm>
            <a:off x="1569795" y="1236960"/>
            <a:ext cx="9603275" cy="1049235"/>
          </a:xfrm>
        </p:spPr>
        <p:txBody>
          <a:bodyPr vert="horz" lIns="91440" tIns="45720" rIns="91440" bIns="45720" rtlCol="0" anchor="t">
            <a:normAutofit fontScale="90000"/>
          </a:bodyPr>
          <a:lstStyle/>
          <a:p>
            <a:r>
              <a:rPr lang="en-US" sz="4000" dirty="0"/>
              <a:t>Software and Libraries that are used:-</a:t>
            </a:r>
          </a:p>
        </p:txBody>
      </p:sp>
      <p:cxnSp>
        <p:nvCxnSpPr>
          <p:cNvPr id="2075" name="Straight Connector 2074">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077" name="Rectangle 2076">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Subtitle 2">
            <a:extLst>
              <a:ext uri="{FF2B5EF4-FFF2-40B4-BE49-F238E27FC236}">
                <a16:creationId xmlns:a16="http://schemas.microsoft.com/office/drawing/2014/main" id="{BAE65B78-3D88-FEAF-3502-1107460E7853}"/>
              </a:ext>
            </a:extLst>
          </p:cNvPr>
          <p:cNvSpPr>
            <a:spLocks noGrp="1"/>
          </p:cNvSpPr>
          <p:nvPr>
            <p:ph type="subTitle" idx="1"/>
          </p:nvPr>
        </p:nvSpPr>
        <p:spPr>
          <a:xfrm>
            <a:off x="2444911" y="2331497"/>
            <a:ext cx="8086275" cy="2360987"/>
          </a:xfrm>
        </p:spPr>
        <p:txBody>
          <a:bodyPr>
            <a:normAutofit/>
          </a:bodyPr>
          <a:lstStyle/>
          <a:p>
            <a:pPr marL="294894" indent="-294894" defTabSz="786384">
              <a:lnSpc>
                <a:spcPct val="110000"/>
              </a:lnSpc>
              <a:spcBef>
                <a:spcPts val="860"/>
              </a:spcBef>
              <a:buFont typeface="+mj-lt"/>
              <a:buAutoNum type="arabicPeriod"/>
            </a:pPr>
            <a:r>
              <a:rPr lang="en-IN" sz="1548" b="0" kern="1200" cap="all" baseline="0" dirty="0">
                <a:solidFill>
                  <a:schemeClr val="tx1"/>
                </a:solidFill>
                <a:effectLst/>
                <a:latin typeface="+mn-lt"/>
                <a:ea typeface="+mn-ea"/>
                <a:cs typeface="+mn-cs"/>
              </a:rPr>
              <a:t>JUPYTER AND PYCHARM AS python IDE</a:t>
            </a:r>
          </a:p>
          <a:p>
            <a:pPr marL="294894" indent="-294894" defTabSz="786384">
              <a:lnSpc>
                <a:spcPct val="110000"/>
              </a:lnSpc>
              <a:spcBef>
                <a:spcPts val="860"/>
              </a:spcBef>
              <a:buFont typeface="+mj-lt"/>
              <a:buAutoNum type="arabicPeriod"/>
            </a:pPr>
            <a:r>
              <a:rPr lang="en-IN" sz="1548" b="0" kern="1200" cap="all" baseline="0" dirty="0">
                <a:solidFill>
                  <a:schemeClr val="tx1"/>
                </a:solidFill>
                <a:effectLst/>
                <a:latin typeface="+mn-lt"/>
                <a:ea typeface="+mn-ea"/>
                <a:cs typeface="+mn-cs"/>
              </a:rPr>
              <a:t>PANDAS</a:t>
            </a:r>
          </a:p>
          <a:p>
            <a:pPr marL="294894" indent="-294894" defTabSz="786384">
              <a:lnSpc>
                <a:spcPct val="110000"/>
              </a:lnSpc>
              <a:spcBef>
                <a:spcPts val="860"/>
              </a:spcBef>
              <a:buFont typeface="+mj-lt"/>
              <a:buAutoNum type="arabicPeriod"/>
            </a:pPr>
            <a:r>
              <a:rPr lang="en-IN" sz="1548" b="0" kern="1200" cap="all" baseline="0" dirty="0">
                <a:solidFill>
                  <a:schemeClr val="tx1"/>
                </a:solidFill>
                <a:effectLst/>
                <a:latin typeface="+mn-lt"/>
                <a:ea typeface="+mn-ea"/>
                <a:cs typeface="+mn-cs"/>
              </a:rPr>
              <a:t>NUMPY</a:t>
            </a:r>
          </a:p>
          <a:p>
            <a:pPr marL="294894" indent="-294894" defTabSz="786384">
              <a:lnSpc>
                <a:spcPct val="110000"/>
              </a:lnSpc>
              <a:spcBef>
                <a:spcPts val="860"/>
              </a:spcBef>
              <a:buFont typeface="+mj-lt"/>
              <a:buAutoNum type="arabicPeriod"/>
            </a:pPr>
            <a:r>
              <a:rPr lang="en-IN" sz="1548" b="0" kern="1200" cap="all" baseline="0" dirty="0">
                <a:solidFill>
                  <a:schemeClr val="tx1"/>
                </a:solidFill>
                <a:effectLst/>
                <a:latin typeface="+mn-lt"/>
                <a:ea typeface="+mn-ea"/>
                <a:cs typeface="+mn-cs"/>
              </a:rPr>
              <a:t>SCKIT-LEARN</a:t>
            </a:r>
          </a:p>
          <a:p>
            <a:pPr marL="294894" indent="-294894" defTabSz="786384">
              <a:lnSpc>
                <a:spcPct val="110000"/>
              </a:lnSpc>
              <a:spcBef>
                <a:spcPts val="860"/>
              </a:spcBef>
              <a:buFont typeface="+mj-lt"/>
              <a:buAutoNum type="arabicPeriod"/>
            </a:pPr>
            <a:r>
              <a:rPr lang="en-IN" sz="1548" b="0" kern="1200" cap="all" baseline="0" dirty="0">
                <a:solidFill>
                  <a:schemeClr val="tx1"/>
                </a:solidFill>
                <a:effectLst/>
                <a:latin typeface="+mn-lt"/>
                <a:ea typeface="+mn-ea"/>
                <a:cs typeface="+mn-cs"/>
              </a:rPr>
              <a:t>STREAMLIT</a:t>
            </a:r>
          </a:p>
          <a:p>
            <a:pPr marL="294894" indent="-294894" defTabSz="786384">
              <a:lnSpc>
                <a:spcPct val="110000"/>
              </a:lnSpc>
              <a:spcBef>
                <a:spcPts val="860"/>
              </a:spcBef>
              <a:buFont typeface="+mj-lt"/>
              <a:buAutoNum type="arabicPeriod"/>
            </a:pPr>
            <a:r>
              <a:rPr lang="en-IN" sz="1548" b="0" kern="1200" cap="all" baseline="0" dirty="0">
                <a:solidFill>
                  <a:schemeClr val="tx1"/>
                </a:solidFill>
                <a:effectLst/>
                <a:latin typeface="+mn-lt"/>
                <a:ea typeface="+mn-ea"/>
                <a:cs typeface="+mn-cs"/>
              </a:rPr>
              <a:t>AND MANY MORE LIKE AST AND PICKLE,ETC</a:t>
            </a:r>
          </a:p>
          <a:p>
            <a:pPr marL="342900" indent="-342900">
              <a:lnSpc>
                <a:spcPct val="110000"/>
              </a:lnSpc>
              <a:buFont typeface="+mj-lt"/>
              <a:buAutoNum type="arabicPeriod"/>
            </a:pPr>
            <a:endParaRPr lang="en-IN" dirty="0"/>
          </a:p>
        </p:txBody>
      </p:sp>
      <p:pic>
        <p:nvPicPr>
          <p:cNvPr id="2052" name="Picture 4" descr="Project Jupyter - Wikipedia">
            <a:extLst>
              <a:ext uri="{FF2B5EF4-FFF2-40B4-BE49-F238E27FC236}">
                <a16:creationId xmlns:a16="http://schemas.microsoft.com/office/drawing/2014/main" id="{643AE6E5-5A2B-AAE8-C8F8-BBE033591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0775" y="4820374"/>
            <a:ext cx="1063228" cy="12327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141995D-E2B2-F180-59B7-7CDFFB6F94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668" y="4905123"/>
            <a:ext cx="1063228" cy="10632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cikit-learn - Wikipedia">
            <a:extLst>
              <a:ext uri="{FF2B5EF4-FFF2-40B4-BE49-F238E27FC236}">
                <a16:creationId xmlns:a16="http://schemas.microsoft.com/office/drawing/2014/main" id="{497E252D-C497-CA57-24AD-0CB895944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3642" y="4722583"/>
            <a:ext cx="1922888" cy="103515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1504E60A-668C-3192-5379-815ECF3F7A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9795" y="5096422"/>
            <a:ext cx="875116" cy="95830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ython Tutorial: Streamlit | DataCamp">
            <a:extLst>
              <a:ext uri="{FF2B5EF4-FFF2-40B4-BE49-F238E27FC236}">
                <a16:creationId xmlns:a16="http://schemas.microsoft.com/office/drawing/2014/main" id="{4C6EE1C0-FF94-81EF-FE44-4A41BDBC9E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0229" y="4674056"/>
            <a:ext cx="2203861" cy="128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612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A1318A-B563-6BFD-F32F-C6BC180F51C0}"/>
              </a:ext>
            </a:extLst>
          </p:cNvPr>
          <p:cNvSpPr>
            <a:spLocks noGrp="1"/>
          </p:cNvSpPr>
          <p:nvPr>
            <p:ph type="title"/>
          </p:nvPr>
        </p:nvSpPr>
        <p:spPr>
          <a:xfrm>
            <a:off x="1638298" y="435247"/>
            <a:ext cx="9493893" cy="1186903"/>
          </a:xfrm>
        </p:spPr>
        <p:txBody>
          <a:bodyPr>
            <a:normAutofit/>
          </a:bodyPr>
          <a:lstStyle/>
          <a:p>
            <a:r>
              <a:rPr lang="en-IN" dirty="0">
                <a:solidFill>
                  <a:schemeClr val="bg1"/>
                </a:solidFill>
              </a:rPr>
              <a:t>STEPS OF THE PROJECT</a:t>
            </a:r>
          </a:p>
        </p:txBody>
      </p:sp>
      <p:sp>
        <p:nvSpPr>
          <p:cNvPr id="4" name="Subtitle 3">
            <a:extLst>
              <a:ext uri="{FF2B5EF4-FFF2-40B4-BE49-F238E27FC236}">
                <a16:creationId xmlns:a16="http://schemas.microsoft.com/office/drawing/2014/main" id="{995B4C32-EFCC-DF75-294E-0435FB707FA6}"/>
              </a:ext>
            </a:extLst>
          </p:cNvPr>
          <p:cNvSpPr>
            <a:spLocks noGrp="1"/>
          </p:cNvSpPr>
          <p:nvPr>
            <p:ph idx="1"/>
          </p:nvPr>
        </p:nvSpPr>
        <p:spPr>
          <a:xfrm>
            <a:off x="1640909" y="2491230"/>
            <a:ext cx="5302816" cy="3418587"/>
          </a:xfrm>
        </p:spPr>
        <p:txBody>
          <a:bodyPr>
            <a:normAutofit/>
          </a:bodyPr>
          <a:lstStyle/>
          <a:p>
            <a:pPr marL="342900" indent="-342900">
              <a:buAutoNum type="arabicPeriod"/>
            </a:pPr>
            <a:r>
              <a:rPr lang="en-IN" b="1" dirty="0">
                <a:solidFill>
                  <a:schemeClr val="bg1"/>
                </a:solidFill>
                <a:latin typeface="Amasis MT Pro Black" panose="02040A04050005020304" pitchFamily="18" charset="0"/>
                <a:cs typeface="Times New Roman" panose="02020603050405020304" pitchFamily="18" charset="0"/>
              </a:rPr>
              <a:t>DATA COLLECTION AND CLEANING</a:t>
            </a:r>
          </a:p>
          <a:p>
            <a:pPr marL="342900" indent="-342900">
              <a:buAutoNum type="arabicPeriod"/>
            </a:pPr>
            <a:r>
              <a:rPr lang="en-IN" b="1" dirty="0">
                <a:solidFill>
                  <a:schemeClr val="bg1"/>
                </a:solidFill>
                <a:latin typeface="Amasis MT Pro Black" panose="02040A04050005020304" pitchFamily="18" charset="0"/>
                <a:cs typeface="Times New Roman" panose="02020603050405020304" pitchFamily="18" charset="0"/>
              </a:rPr>
              <a:t>CHOOSING A MODEL</a:t>
            </a:r>
          </a:p>
          <a:p>
            <a:pPr marL="342900" indent="-342900">
              <a:buAutoNum type="arabicPeriod"/>
            </a:pPr>
            <a:r>
              <a:rPr lang="en-IN" b="1" dirty="0">
                <a:solidFill>
                  <a:schemeClr val="bg1"/>
                </a:solidFill>
                <a:latin typeface="Amasis MT Pro Black" panose="02040A04050005020304" pitchFamily="18" charset="0"/>
                <a:cs typeface="Times New Roman" panose="02020603050405020304" pitchFamily="18" charset="0"/>
              </a:rPr>
              <a:t>TRAINING A MODEL</a:t>
            </a:r>
          </a:p>
          <a:p>
            <a:pPr marL="342900" indent="-342900">
              <a:buAutoNum type="arabicPeriod"/>
            </a:pPr>
            <a:r>
              <a:rPr lang="en-IN" b="1" dirty="0">
                <a:solidFill>
                  <a:schemeClr val="bg1"/>
                </a:solidFill>
                <a:latin typeface="Amasis MT Pro Black" panose="02040A04050005020304" pitchFamily="18" charset="0"/>
                <a:cs typeface="Times New Roman" panose="02020603050405020304" pitchFamily="18" charset="0"/>
              </a:rPr>
              <a:t>DEPLOYING MODEL IN WEBSITE</a:t>
            </a:r>
            <a:br>
              <a:rPr lang="en-IN" b="1" dirty="0">
                <a:solidFill>
                  <a:schemeClr val="bg1"/>
                </a:solidFill>
              </a:rPr>
            </a:br>
            <a:endParaRPr lang="en-IN" b="1" dirty="0">
              <a:solidFill>
                <a:schemeClr val="bg1"/>
              </a:solidFill>
            </a:endParaRPr>
          </a:p>
        </p:txBody>
      </p:sp>
      <p:pic>
        <p:nvPicPr>
          <p:cNvPr id="3074" name="Picture 2">
            <a:extLst>
              <a:ext uri="{FF2B5EF4-FFF2-40B4-BE49-F238E27FC236}">
                <a16:creationId xmlns:a16="http://schemas.microsoft.com/office/drawing/2014/main" id="{6273AB78-4076-615A-901C-0EDE371816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21" r="4" b="4"/>
          <a:stretch/>
        </p:blipFill>
        <p:spPr bwMode="auto">
          <a:xfrm>
            <a:off x="7514329" y="1518538"/>
            <a:ext cx="4069871" cy="4800600"/>
          </a:xfrm>
          <a:prstGeom prst="rect">
            <a:avLst/>
          </a:prstGeom>
          <a:solidFill>
            <a:srgbClr val="FFFFFF"/>
          </a:solidFill>
        </p:spPr>
      </p:pic>
      <p:sp>
        <p:nvSpPr>
          <p:cNvPr id="3079" name="Date Placeholder 3">
            <a:extLst>
              <a:ext uri="{FF2B5EF4-FFF2-40B4-BE49-F238E27FC236}">
                <a16:creationId xmlns:a16="http://schemas.microsoft.com/office/drawing/2014/main" id="{D43CCAB2-22D6-47AE-BDF4-5E1E0EDFDC8F}"/>
              </a:ext>
            </a:extLst>
          </p:cNvPr>
          <p:cNvSpPr>
            <a:spLocks noGrp="1"/>
          </p:cNvSpPr>
          <p:nvPr>
            <p:ph type="dt" sz="half" idx="10"/>
          </p:nvPr>
        </p:nvSpPr>
        <p:spPr>
          <a:xfrm rot="5400000">
            <a:off x="-1001475" y="1517536"/>
            <a:ext cx="2801123" cy="365125"/>
          </a:xfrm>
        </p:spPr>
        <p:txBody>
          <a:bodyPr/>
          <a:lstStyle/>
          <a:p>
            <a:pPr>
              <a:spcAft>
                <a:spcPts val="600"/>
              </a:spcAft>
            </a:pPr>
            <a:fld id="{A42CE256-A16D-4C05-82F9-D2517162EDD4}" type="datetime1">
              <a:rPr lang="en-US" smtClean="0">
                <a:solidFill>
                  <a:schemeClr val="bg1"/>
                </a:solidFill>
              </a:rPr>
              <a:pPr>
                <a:spcAft>
                  <a:spcPts val="600"/>
                </a:spcAft>
              </a:pPr>
              <a:t>5/3/2023</a:t>
            </a:fld>
            <a:endParaRPr lang="en-US" dirty="0">
              <a:solidFill>
                <a:schemeClr val="bg1"/>
              </a:solidFill>
            </a:endParaRPr>
          </a:p>
        </p:txBody>
      </p:sp>
      <p:sp>
        <p:nvSpPr>
          <p:cNvPr id="3081" name="Footer Placeholder 4">
            <a:extLst>
              <a:ext uri="{FF2B5EF4-FFF2-40B4-BE49-F238E27FC236}">
                <a16:creationId xmlns:a16="http://schemas.microsoft.com/office/drawing/2014/main" id="{F4AD6949-88FF-48FF-8190-99C87E364906}"/>
              </a:ext>
            </a:extLst>
          </p:cNvPr>
          <p:cNvSpPr>
            <a:spLocks noGrp="1"/>
          </p:cNvSpPr>
          <p:nvPr>
            <p:ph type="ftr" sz="quarter" idx="11"/>
          </p:nvPr>
        </p:nvSpPr>
        <p:spPr>
          <a:xfrm rot="5400000">
            <a:off x="10118764" y="4237870"/>
            <a:ext cx="3344053" cy="365125"/>
          </a:xfrm>
        </p:spPr>
        <p:txBody>
          <a:bodyPr/>
          <a:lstStyle/>
          <a:p>
            <a:pPr>
              <a:spcAft>
                <a:spcPts val="600"/>
              </a:spcAft>
            </a:pPr>
            <a:r>
              <a:rPr lang="en-US"/>
              <a:t>Sample Footer Text</a:t>
            </a:r>
          </a:p>
        </p:txBody>
      </p:sp>
      <p:sp>
        <p:nvSpPr>
          <p:cNvPr id="3083" name="Slide Number Placeholder 5">
            <a:extLst>
              <a:ext uri="{FF2B5EF4-FFF2-40B4-BE49-F238E27FC236}">
                <a16:creationId xmlns:a16="http://schemas.microsoft.com/office/drawing/2014/main" id="{50E2B0EB-3E00-4ED9-8E36-A8AF03FD3CCC}"/>
              </a:ext>
            </a:extLst>
          </p:cNvPr>
          <p:cNvSpPr>
            <a:spLocks noGrp="1"/>
          </p:cNvSpPr>
          <p:nvPr>
            <p:ph type="sldNum" sz="quarter" idx="12"/>
          </p:nvPr>
        </p:nvSpPr>
        <p:spPr>
          <a:xfrm>
            <a:off x="11228877" y="6319138"/>
            <a:ext cx="710647" cy="365125"/>
          </a:xfrm>
        </p:spPr>
        <p:txBody>
          <a:bodyPr/>
          <a:lstStyle/>
          <a:p>
            <a:pPr>
              <a:spcAft>
                <a:spcPts val="600"/>
              </a:spcAft>
            </a:pPr>
            <a:fld id="{C15563AB-8317-4F4A-8C10-D6F570F02A77}" type="slidenum">
              <a:rPr lang="en-US" smtClean="0"/>
              <a:pPr>
                <a:spcAft>
                  <a:spcPts val="600"/>
                </a:spcAft>
              </a:pPr>
              <a:t>8</a:t>
            </a:fld>
            <a:endParaRPr lang="en-US"/>
          </a:p>
        </p:txBody>
      </p:sp>
    </p:spTree>
    <p:extLst>
      <p:ext uri="{BB962C8B-B14F-4D97-AF65-F5344CB8AC3E}">
        <p14:creationId xmlns:p14="http://schemas.microsoft.com/office/powerpoint/2010/main" val="990646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00">
              <a:schemeClr val="tx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A1318A-B563-6BFD-F32F-C6BC180F51C0}"/>
              </a:ext>
            </a:extLst>
          </p:cNvPr>
          <p:cNvSpPr>
            <a:spLocks noGrp="1"/>
          </p:cNvSpPr>
          <p:nvPr>
            <p:ph type="ctrTitle"/>
          </p:nvPr>
        </p:nvSpPr>
        <p:spPr>
          <a:xfrm>
            <a:off x="122463" y="1147976"/>
            <a:ext cx="6287668" cy="802122"/>
          </a:xfrm>
        </p:spPr>
        <p:txBody>
          <a:bodyPr>
            <a:normAutofit fontScale="90000"/>
          </a:bodyPr>
          <a:lstStyle/>
          <a:p>
            <a:pPr algn="ctr"/>
            <a:r>
              <a:rPr lang="en-IN" sz="3600" dirty="0">
                <a:solidFill>
                  <a:schemeClr val="bg1"/>
                </a:solidFill>
              </a:rPr>
              <a:t>Data Collection and Cleaning</a:t>
            </a:r>
          </a:p>
        </p:txBody>
      </p:sp>
      <p:pic>
        <p:nvPicPr>
          <p:cNvPr id="11" name="Picture 10" descr="A close-up of a robot looking through a magnifying glass&#10;&#10;Description automatically generated">
            <a:extLst>
              <a:ext uri="{FF2B5EF4-FFF2-40B4-BE49-F238E27FC236}">
                <a16:creationId xmlns:a16="http://schemas.microsoft.com/office/drawing/2014/main" id="{0AFDC789-905A-CE85-F7B7-5F4E2A9ED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131" y="877077"/>
            <a:ext cx="5383763" cy="5383763"/>
          </a:xfrm>
          <a:prstGeom prst="rect">
            <a:avLst/>
          </a:prstGeom>
        </p:spPr>
      </p:pic>
      <p:sp>
        <p:nvSpPr>
          <p:cNvPr id="16" name="TextBox 15">
            <a:extLst>
              <a:ext uri="{FF2B5EF4-FFF2-40B4-BE49-F238E27FC236}">
                <a16:creationId xmlns:a16="http://schemas.microsoft.com/office/drawing/2014/main" id="{578CEA02-9E90-5389-F165-DF7BF6E0DD8D}"/>
              </a:ext>
            </a:extLst>
          </p:cNvPr>
          <p:cNvSpPr txBox="1"/>
          <p:nvPr/>
        </p:nvSpPr>
        <p:spPr>
          <a:xfrm>
            <a:off x="251925" y="2099507"/>
            <a:ext cx="5934271" cy="3970318"/>
          </a:xfrm>
          <a:prstGeom prst="rect">
            <a:avLst/>
          </a:prstGeom>
          <a:noFill/>
        </p:spPr>
        <p:txBody>
          <a:bodyPr wrap="square" rtlCol="0">
            <a:spAutoFit/>
          </a:bodyPr>
          <a:lstStyle/>
          <a:p>
            <a:r>
              <a:rPr lang="en-US" dirty="0">
                <a:solidFill>
                  <a:schemeClr val="bg1"/>
                </a:solidFill>
                <a:latin typeface="Avenir Next LT Pro" panose="020B0504020202020204" pitchFamily="34" charset="0"/>
                <a:cs typeface="Arial" panose="020B0604020202020204" pitchFamily="34" charset="0"/>
              </a:rPr>
              <a:t>The first step in building a movie recommendation system is to gather data about movies and users' ratings. This data can be obtained from public databases such as IMDb or through web scraping but we have collected it from Kaggle in which there are 5000 movies and data is took from TMDB(The Movie Database).</a:t>
            </a:r>
          </a:p>
          <a:p>
            <a:endParaRPr lang="en-US" dirty="0">
              <a:solidFill>
                <a:schemeClr val="bg1"/>
              </a:solidFill>
              <a:latin typeface="Avenir Next LT Pro" panose="020B0504020202020204" pitchFamily="34" charset="0"/>
              <a:cs typeface="Arial" panose="020B0604020202020204" pitchFamily="34" charset="0"/>
            </a:endParaRPr>
          </a:p>
          <a:p>
            <a:r>
              <a:rPr lang="en-US" dirty="0">
                <a:solidFill>
                  <a:schemeClr val="bg1"/>
                </a:solidFill>
                <a:latin typeface="Avenir Next LT Pro" panose="020B0504020202020204" pitchFamily="34" charset="0"/>
                <a:cs typeface="Arial" panose="020B0604020202020204" pitchFamily="34" charset="0"/>
              </a:rPr>
              <a:t>Once the data is collected, it needs to be cleaned and preprocessed. This includes removing duplicates, handling missing values, and converting categorical data into numerical data. Python provides several libraries such as Pandas and NumPy that make this process easier.</a:t>
            </a:r>
            <a:endParaRPr lang="en-IN" dirty="0">
              <a:solidFill>
                <a:schemeClr val="bg1"/>
              </a:solidFill>
              <a:latin typeface="Avenir Next LT Pro" panose="020B0504020202020204" pitchFamily="34" charset="0"/>
              <a:cs typeface="Arial" panose="020B0604020202020204" pitchFamily="34" charset="0"/>
            </a:endParaRPr>
          </a:p>
        </p:txBody>
      </p:sp>
    </p:spTree>
    <p:extLst>
      <p:ext uri="{BB962C8B-B14F-4D97-AF65-F5344CB8AC3E}">
        <p14:creationId xmlns:p14="http://schemas.microsoft.com/office/powerpoint/2010/main" val="2583257977"/>
      </p:ext>
    </p:extLst>
  </p:cSld>
  <p:clrMapOvr>
    <a:masterClrMapping/>
  </p:clrMapOvr>
</p:sld>
</file>

<file path=ppt/theme/theme1.xml><?xml version="1.0" encoding="utf-8"?>
<a:theme xmlns:a="http://schemas.openxmlformats.org/drawingml/2006/main" name="EncaseVTI">
  <a:themeElements>
    <a:clrScheme name="AnalogousFromRegularSeedRightStep">
      <a:dk1>
        <a:srgbClr val="000000"/>
      </a:dk1>
      <a:lt1>
        <a:srgbClr val="FFFFFF"/>
      </a:lt1>
      <a:dk2>
        <a:srgbClr val="242941"/>
      </a:dk2>
      <a:lt2>
        <a:srgbClr val="E2E5E8"/>
      </a:lt2>
      <a:accent1>
        <a:srgbClr val="C38D4D"/>
      </a:accent1>
      <a:accent2>
        <a:srgbClr val="A9A538"/>
      </a:accent2>
      <a:accent3>
        <a:srgbClr val="86AE44"/>
      </a:accent3>
      <a:accent4>
        <a:srgbClr val="53B13B"/>
      </a:accent4>
      <a:accent5>
        <a:srgbClr val="48B65F"/>
      </a:accent5>
      <a:accent6>
        <a:srgbClr val="3BB185"/>
      </a:accent6>
      <a:hlink>
        <a:srgbClr val="3F79BF"/>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ncaseVTI" id="{C293990F-FDB3-4ED3-8175-FB79CE5A2A12}" vid="{A5662C19-271F-459F-B4ED-861A98237642}"/>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4DCA0D852E0B41962186CA14D1BD78" ma:contentTypeVersion="2" ma:contentTypeDescription="Create a new document." ma:contentTypeScope="" ma:versionID="c30cfe8c2156f0870201d8710cc06340">
  <xsd:schema xmlns:xsd="http://www.w3.org/2001/XMLSchema" xmlns:xs="http://www.w3.org/2001/XMLSchema" xmlns:p="http://schemas.microsoft.com/office/2006/metadata/properties" xmlns:ns3="d23a0c89-e930-4c92-80a0-e89df4b8da12" targetNamespace="http://schemas.microsoft.com/office/2006/metadata/properties" ma:root="true" ma:fieldsID="be45e388dfcd36246e8ca53586c58025" ns3:_="">
    <xsd:import namespace="d23a0c89-e930-4c92-80a0-e89df4b8da12"/>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3a0c89-e930-4c92-80a0-e89df4b8da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70015B-1171-42B2-9070-DF64E6FABD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3a0c89-e930-4c92-80a0-e89df4b8da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20B23B-ADF7-440C-B898-E472025E5130}">
  <ds:schemaRefs>
    <ds:schemaRef ds:uri="http://schemas.microsoft.com/office/infopath/2007/PartnerControls"/>
    <ds:schemaRef ds:uri="http://purl.org/dc/elements/1.1/"/>
    <ds:schemaRef ds:uri="http://purl.org/dc/dcmitype/"/>
    <ds:schemaRef ds:uri="http://purl.org/dc/terms/"/>
    <ds:schemaRef ds:uri="http://schemas.microsoft.com/office/2006/documentManagement/types"/>
    <ds:schemaRef ds:uri="d23a0c89-e930-4c92-80a0-e89df4b8da12"/>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B26A204-24F8-4193-A897-339EF9DB70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448</TotalTime>
  <Words>1084</Words>
  <Application>Microsoft Office PowerPoint</Application>
  <PresentationFormat>Widescreen</PresentationFormat>
  <Paragraphs>72</Paragraphs>
  <Slides>16</Slides>
  <Notes>0</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Aharoni</vt:lpstr>
      <vt:lpstr>Amasis MT Pro Black</vt:lpstr>
      <vt:lpstr>Arial</vt:lpstr>
      <vt:lpstr>Avenir Next LT Pro</vt:lpstr>
      <vt:lpstr>Avenir Next LT Pro Light</vt:lpstr>
      <vt:lpstr>Gill Sans MT</vt:lpstr>
      <vt:lpstr>Times New Roman</vt:lpstr>
      <vt:lpstr>EncaseVTI</vt:lpstr>
      <vt:lpstr>Gallery</vt:lpstr>
      <vt:lpstr>Movie Recommendation System In Website -By Raunak(2101331520107) ,Sourabh (2101331520127) ,Anush(2101331520024)</vt:lpstr>
      <vt:lpstr>PowerPoint Presentation</vt:lpstr>
      <vt:lpstr>PowerPoint Presentation</vt:lpstr>
      <vt:lpstr>Content-Based Filtering</vt:lpstr>
      <vt:lpstr>Collaborative Filtering</vt:lpstr>
      <vt:lpstr>Hybrid Methods</vt:lpstr>
      <vt:lpstr>Software and Libraries that are used:-</vt:lpstr>
      <vt:lpstr>STEPS OF THE PROJECT</vt:lpstr>
      <vt:lpstr>Data Collection and Cleaning</vt:lpstr>
      <vt:lpstr>PowerPoint Presentation</vt:lpstr>
      <vt:lpstr>PowerPoint Presentation</vt:lpstr>
      <vt:lpstr>PowerPoint Presentation</vt:lpstr>
      <vt:lpstr>PowerPoint Presentation</vt:lpstr>
      <vt:lpstr>USER-INTERFACE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System In Website</dc:title>
  <dc:creator>RAUNAK BATRA</dc:creator>
  <cp:lastModifiedBy>RAUNAK BATRA</cp:lastModifiedBy>
  <cp:revision>3</cp:revision>
  <dcterms:created xsi:type="dcterms:W3CDTF">2023-04-30T13:43:42Z</dcterms:created>
  <dcterms:modified xsi:type="dcterms:W3CDTF">2023-05-03T07:39:18Z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0x010100B04DCA0D852E0B41962186CA14D1BD78</vt:lpwstr>
  </property>
</Properties>
</file>